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8" r:id="rId2"/>
    <p:sldId id="27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108" y="3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‹Nº›</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pPr/>
              <a:t>8/27/2013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8/27/2013</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hyperlink" Target="http://sinca.mma.gob.cl/uploads/documentos/17563b785f1066c9c5b550c90185416b.pdf"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hyperlink" Target="http://es.wikipedia.org/wiki/Motor_di%C3%A9sel" TargetMode="External"/><Relationship Id="rId3" Type="http://schemas.openxmlformats.org/officeDocument/2006/relationships/hyperlink" Target="http://es.wikipedia.org/wiki/Ciclo_Otto" TargetMode="External"/><Relationship Id="rId7" Type="http://schemas.openxmlformats.org/officeDocument/2006/relationships/hyperlink" Target="http://es.wikipedia.org/wiki/Motor_de_dos_tiempos" TargetMode="External"/><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hyperlink" Target="http://es.wikipedia.org/wiki/Ciclo_de_cuatro_tiempos" TargetMode="External"/><Relationship Id="rId5" Type="http://schemas.openxmlformats.org/officeDocument/2006/relationships/hyperlink" Target="http://es.wikipedia.org/wiki/Relaci%C3%B3n_de_compresi%C3%B3n_(motores)" TargetMode="External"/><Relationship Id="rId10" Type="http://schemas.openxmlformats.org/officeDocument/2006/relationships/hyperlink" Target="http://es.wikipedia.org/wiki/C%C3%A1mara_de_combusti%C3%B3n" TargetMode="External"/><Relationship Id="rId4" Type="http://schemas.openxmlformats.org/officeDocument/2006/relationships/hyperlink" Target="http://es.wikipedia.org/wiki/Culata_(motor)" TargetMode="External"/><Relationship Id="rId9" Type="http://schemas.openxmlformats.org/officeDocument/2006/relationships/hyperlink" Target="http://es.wikipedia.org/wiki/Gasolina"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www.apuntes.com/tecnologia/culata-descripcion-tipos-y-camara-de-combustion"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Compuestos_org%C3%A1nicos" TargetMode="External"/><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hyperlink" Target="http://es.wikipedia.org/wiki/Hidr%C3%B3geno" TargetMode="External"/><Relationship Id="rId5" Type="http://schemas.openxmlformats.org/officeDocument/2006/relationships/hyperlink" Target="http://es.wikipedia.org/wiki/Carbono" TargetMode="External"/><Relationship Id="rId4" Type="http://schemas.openxmlformats.org/officeDocument/2006/relationships/hyperlink" Target="http://es.wikipedia.org/wiki/%C3%81tomo"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es.wikipedia.org/wiki/Combustible" TargetMode="External"/><Relationship Id="rId2" Type="http://schemas.openxmlformats.org/officeDocument/2006/relationships/hyperlink" Target="http://es.wikipedia.org/wiki/Gas" TargetMode="External"/><Relationship Id="rId1" Type="http://schemas.openxmlformats.org/officeDocument/2006/relationships/slideLayout" Target="../slideLayouts/slideLayout6.xml"/><Relationship Id="rId5" Type="http://schemas.openxmlformats.org/officeDocument/2006/relationships/hyperlink" Target="http://es.wikipedia.org/wiki/Combusti%C3%B3n" TargetMode="External"/><Relationship Id="rId4" Type="http://schemas.openxmlformats.org/officeDocument/2006/relationships/hyperlink" Target="http://es.wikipedia.org/wiki/Energ%C3%ADa_t%C3%A9rmica"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html.rincondelvago.com/reacciones-fotoquimicas-ionicas-y-radicalarias.html"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www.iessierradeguara.com/documentos/departamentos/automocion/circuitos_auxiliares/Mezclas%20y%20gases%20de%20escape/combustion_mezcla.pdf"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www.buenastareas.com/ensayos/Diesel-Como-Mezcla-Compleja/5309973.html"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www.sabelotodo.org/combustibles/gasolina.html"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cise.com/portal/notas-tecnicas/item/302-an%C3%A1lisis-de-los-gases-de-escape-de-los-motores-de-combusti%C3%B3n-interna.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es.wikipedia.org/wiki/Keroseno" TargetMode="External"/><Relationship Id="rId13" Type="http://schemas.openxmlformats.org/officeDocument/2006/relationships/hyperlink" Target="http://es.wikipedia.org/wiki/Queroseno" TargetMode="External"/><Relationship Id="rId3" Type="http://schemas.openxmlformats.org/officeDocument/2006/relationships/hyperlink" Target="http://es.wikipedia.org/wiki/Ox%C3%ADgeno" TargetMode="External"/><Relationship Id="rId7" Type="http://schemas.openxmlformats.org/officeDocument/2006/relationships/hyperlink" Target="http://es.wikipedia.org/wiki/Gasolina" TargetMode="External"/><Relationship Id="rId12" Type="http://schemas.openxmlformats.org/officeDocument/2006/relationships/hyperlink" Target="http://es.wikipedia.org/wiki/Madera" TargetMode="External"/><Relationship Id="rId2" Type="http://schemas.openxmlformats.org/officeDocument/2006/relationships/hyperlink" Target="http://es.wikipedia.org/wiki/Carbono" TargetMode="External"/><Relationship Id="rId1" Type="http://schemas.openxmlformats.org/officeDocument/2006/relationships/slideLayout" Target="../slideLayouts/slideLayout2.xml"/><Relationship Id="rId6" Type="http://schemas.openxmlformats.org/officeDocument/2006/relationships/hyperlink" Target="http://es.wikipedia.org/wiki/Muerte" TargetMode="External"/><Relationship Id="rId11" Type="http://schemas.openxmlformats.org/officeDocument/2006/relationships/hyperlink" Target="http://es.wikipedia.org/wiki/Tabaco" TargetMode="External"/><Relationship Id="rId5" Type="http://schemas.openxmlformats.org/officeDocument/2006/relationships/hyperlink" Target="http://es.wikipedia.org/wiki/T%C3%B3xico" TargetMode="External"/><Relationship Id="rId10" Type="http://schemas.openxmlformats.org/officeDocument/2006/relationships/hyperlink" Target="http://es.wikipedia.org/wiki/Petr%C3%B3leo" TargetMode="External"/><Relationship Id="rId4" Type="http://schemas.openxmlformats.org/officeDocument/2006/relationships/hyperlink" Target="http://es.wikipedia.org/wiki/Gas" TargetMode="External"/><Relationship Id="rId9" Type="http://schemas.openxmlformats.org/officeDocument/2006/relationships/hyperlink" Target="http://es.wikipedia.org/wiki/Carb%C3%B3n" TargetMode="External"/><Relationship Id="rId14" Type="http://schemas.openxmlformats.org/officeDocument/2006/relationships/hyperlink" Target="http://es.wikipedia.org/wiki/Estrella_de_carbono"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es.wikipedia.org/wiki/%C3%81tomo" TargetMode="External"/><Relationship Id="rId7" Type="http://schemas.openxmlformats.org/officeDocument/2006/relationships/hyperlink" Target="http://es.wikipedia.org/wiki/Hetero%C3%A1tomo" TargetMode="External"/><Relationship Id="rId2" Type="http://schemas.openxmlformats.org/officeDocument/2006/relationships/hyperlink" Target="http://es.wikipedia.org/wiki/Compuestos_org%C3%A1nicos" TargetMode="External"/><Relationship Id="rId1" Type="http://schemas.openxmlformats.org/officeDocument/2006/relationships/slideLayout" Target="../slideLayouts/slideLayout2.xml"/><Relationship Id="rId6" Type="http://schemas.openxmlformats.org/officeDocument/2006/relationships/hyperlink" Target="http://es.wikipedia.org/wiki/Qu%C3%ADmica_Org%C3%A1nica" TargetMode="External"/><Relationship Id="rId5" Type="http://schemas.openxmlformats.org/officeDocument/2006/relationships/hyperlink" Target="http://es.wikipedia.org/wiki/Hidr%C3%B3geno" TargetMode="External"/><Relationship Id="rId4" Type="http://schemas.openxmlformats.org/officeDocument/2006/relationships/hyperlink" Target="http://es.wikipedia.org/wiki/Carbono"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es.wikipedia.org/wiki/Combusti%C3%B3n" TargetMode="External"/><Relationship Id="rId3" Type="http://schemas.openxmlformats.org/officeDocument/2006/relationships/hyperlink" Target="http://es.wikipedia.org/wiki/Compuesto_binario" TargetMode="External"/><Relationship Id="rId7" Type="http://schemas.openxmlformats.org/officeDocument/2006/relationships/hyperlink" Target="http://es.wikipedia.org/wiki/Compuesto_inorg%C3%A1nico" TargetMode="External"/><Relationship Id="rId2" Type="http://schemas.openxmlformats.org/officeDocument/2006/relationships/hyperlink" Target="http://es.wikipedia.org/wiki/Compuesto_qu%C3%ADmico" TargetMode="External"/><Relationship Id="rId1" Type="http://schemas.openxmlformats.org/officeDocument/2006/relationships/slideLayout" Target="../slideLayouts/slideLayout2.xml"/><Relationship Id="rId6" Type="http://schemas.openxmlformats.org/officeDocument/2006/relationships/hyperlink" Target="http://es.wikipedia.org/wiki/Nitr%C3%B3geno" TargetMode="External"/><Relationship Id="rId5" Type="http://schemas.openxmlformats.org/officeDocument/2006/relationships/hyperlink" Target="http://es.wikipedia.org/wiki/Ox%C3%ADgeno" TargetMode="External"/><Relationship Id="rId10" Type="http://schemas.openxmlformats.org/officeDocument/2006/relationships/hyperlink" Target="http://es.wikipedia.org/wiki/Comburente" TargetMode="External"/><Relationship Id="rId4" Type="http://schemas.openxmlformats.org/officeDocument/2006/relationships/hyperlink" Target="http://es.wikipedia.org/wiki/Gas" TargetMode="External"/><Relationship Id="rId9" Type="http://schemas.openxmlformats.org/officeDocument/2006/relationships/hyperlink" Target="http://es.wikipedia.org/wiki/Aire"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es.wikipedia.org/wiki/Ozono" TargetMode="External"/><Relationship Id="rId2" Type="http://schemas.openxmlformats.org/officeDocument/2006/relationships/hyperlink" Target="http://es.wikipedia.org/wiki/Ox%C3%ADgeno"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es.wikipedia.org/wiki/%C3%8Dndice_de_cetan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es.wikipedia.org/wiki/Fuego" TargetMode="External"/><Relationship Id="rId3" Type="http://schemas.openxmlformats.org/officeDocument/2006/relationships/hyperlink" Target="http://es.wikipedia.org/wiki/Reacci%C3%B3n_exot%C3%A9rmica" TargetMode="External"/><Relationship Id="rId7" Type="http://schemas.openxmlformats.org/officeDocument/2006/relationships/hyperlink" Target="http://es.wikipedia.org/wiki/Luz" TargetMode="External"/><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hyperlink" Target="http://es.wikipedia.org/wiki/Calor" TargetMode="External"/><Relationship Id="rId5" Type="http://schemas.openxmlformats.org/officeDocument/2006/relationships/hyperlink" Target="http://es.wikipedia.org/wiki/Energ%C3%ADa" TargetMode="External"/><Relationship Id="rId4" Type="http://schemas.openxmlformats.org/officeDocument/2006/relationships/hyperlink" Target="http://es.wikipedia.org/wiki/Reducci%C3%B3n-oxidaci%C3%B3n" TargetMode="External"/><Relationship Id="rId9" Type="http://schemas.openxmlformats.org/officeDocument/2006/relationships/hyperlink" Target="http://es.wikipedia.org/wiki/Combusti%C3%B3n"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www.todoautos.com.pe/f9/azufre-en-los-combustibles-recorta-la-vida-util-del-motor-7668.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es.wikipedia.org/wiki/Aditivo_(combustible)"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s.wikipedia.org/wiki/Energ%C3%ADa_cin%C3%A9tica" TargetMode="External"/><Relationship Id="rId2" Type="http://schemas.openxmlformats.org/officeDocument/2006/relationships/hyperlink" Target="http://es.wikipedia.org/wiki/Estado_de_agregaci%C3%B3n_de_la_materia" TargetMode="External"/><Relationship Id="rId1" Type="http://schemas.openxmlformats.org/officeDocument/2006/relationships/slideLayout" Target="../slideLayouts/slideLayout6.xml"/><Relationship Id="rId4" Type="http://schemas.openxmlformats.org/officeDocument/2006/relationships/hyperlink" Target="http://es.wikipedia.org/wiki/Gase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es.wikipedia.org/wiki/Volumen" TargetMode="External"/><Relationship Id="rId2" Type="http://schemas.openxmlformats.org/officeDocument/2006/relationships/hyperlink" Target="http://es.wikipedia.org/wiki/Mezcla" TargetMode="External"/><Relationship Id="rId1" Type="http://schemas.openxmlformats.org/officeDocument/2006/relationships/slideLayout" Target="../slideLayouts/slideLayout6.xml"/><Relationship Id="rId6" Type="http://schemas.openxmlformats.org/officeDocument/2006/relationships/hyperlink" Target="http://es.wikipedia.org/wiki/Coeficiente_de_actividad" TargetMode="External"/><Relationship Id="rId5" Type="http://schemas.openxmlformats.org/officeDocument/2006/relationships/hyperlink" Target="http://es.wikipedia.org/wiki/Entalp%C3%ADa" TargetMode="External"/><Relationship Id="rId4" Type="http://schemas.openxmlformats.org/officeDocument/2006/relationships/hyperlink" Target="http://es.wikipedia.org/wiki/Energ%C3%ADa_intern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twilight.mx/Medidores-de-Gases.html?gclid=COfj8vzxjrkCFSdp7Aodc1oAZw"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4047068"/>
          </a:xfrm>
        </p:spPr>
        <p:txBody>
          <a:bodyPr/>
          <a:lstStyle/>
          <a:p>
            <a:pPr algn="l"/>
            <a:r>
              <a:rPr lang="es-MX" sz="4800" b="1" dirty="0" smtClean="0"/>
              <a:t>Control de Emisiones Automotrices</a:t>
            </a:r>
            <a:r>
              <a:rPr lang="es-MX" sz="4800" dirty="0" smtClean="0"/>
              <a:t/>
            </a:r>
            <a:br>
              <a:rPr lang="es-MX" sz="4800" dirty="0" smtClean="0"/>
            </a:br>
            <a:r>
              <a:rPr lang="es-MX" b="1" dirty="0" smtClean="0"/>
              <a:t>Nombre del profesor: </a:t>
            </a:r>
            <a:r>
              <a:rPr lang="es-MX" dirty="0" smtClean="0"/>
              <a:t>Raúl Tapia</a:t>
            </a:r>
            <a:br>
              <a:rPr lang="es-MX" dirty="0" smtClean="0"/>
            </a:br>
            <a:r>
              <a:rPr lang="es-MX" b="1" dirty="0" smtClean="0"/>
              <a:t>Nombre del alumno: </a:t>
            </a:r>
            <a:r>
              <a:rPr lang="es-MX" dirty="0" smtClean="0"/>
              <a:t>José Ulises Márquez Ramírez</a:t>
            </a:r>
            <a:br>
              <a:rPr lang="es-MX" dirty="0" smtClean="0"/>
            </a:br>
            <a:r>
              <a:rPr lang="es-MX" b="1" dirty="0" smtClean="0"/>
              <a:t>Grupo: </a:t>
            </a:r>
            <a:r>
              <a:rPr lang="es-MX" dirty="0" smtClean="0"/>
              <a:t>“502”</a:t>
            </a:r>
            <a:endParaRPr lang="es-MX" dirty="0"/>
          </a:p>
        </p:txBody>
      </p:sp>
    </p:spTree>
    <p:extLst>
      <p:ext uri="{BB962C8B-B14F-4D97-AF65-F5344CB8AC3E}">
        <p14:creationId xmlns:p14="http://schemas.microsoft.com/office/powerpoint/2010/main" val="2397027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449" y="0"/>
            <a:ext cx="10641724" cy="5229482"/>
          </a:xfrm>
        </p:spPr>
        <p:txBody>
          <a:bodyPr/>
          <a:lstStyle/>
          <a:p>
            <a:r>
              <a:rPr lang="es-MX" dirty="0"/>
              <a:t>Normas técnicas de emisión de </a:t>
            </a:r>
            <a:br>
              <a:rPr lang="es-MX" dirty="0"/>
            </a:br>
            <a:r>
              <a:rPr lang="es-MX" dirty="0" smtClean="0"/>
              <a:t>contaminantes</a:t>
            </a:r>
            <a:br>
              <a:rPr lang="es-MX" dirty="0" smtClean="0"/>
            </a:br>
            <a:r>
              <a:rPr lang="es-MX" sz="2400" dirty="0">
                <a:hlinkClick r:id="rId2"/>
              </a:rPr>
              <a:t>http://sinca.mma.gob.cl/uploads/documentos/17563b785f1066c9c5b550c90185416b.pdf</a:t>
            </a:r>
            <a:r>
              <a:rPr lang="es-MX" dirty="0" smtClean="0"/>
              <a:t/>
            </a:r>
            <a:br>
              <a:rPr lang="es-MX" dirty="0" smtClean="0"/>
            </a:br>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2622319874"/>
              </p:ext>
            </p:extLst>
          </p:nvPr>
        </p:nvGraphicFramePr>
        <p:xfrm>
          <a:off x="2158124" y="3636054"/>
          <a:ext cx="8127999" cy="257556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s-MX" dirty="0" smtClean="0"/>
                        <a:t>Años de uso del vehículo</a:t>
                      </a:r>
                      <a:endParaRPr lang="es-MX" dirty="0"/>
                    </a:p>
                  </a:txBody>
                  <a:tcPr/>
                </a:tc>
                <a:tc>
                  <a:txBody>
                    <a:bodyPr/>
                    <a:lstStyle/>
                    <a:p>
                      <a:r>
                        <a:rPr lang="es-MX" dirty="0" smtClean="0"/>
                        <a:t>% Máximo de CO </a:t>
                      </a:r>
                    </a:p>
                    <a:p>
                      <a:r>
                        <a:rPr lang="es-MX" dirty="0" smtClean="0"/>
                        <a:t>(en volumen)</a:t>
                      </a:r>
                      <a:endParaRPr lang="es-MX" dirty="0"/>
                    </a:p>
                  </a:txBody>
                  <a:tcPr/>
                </a:tc>
                <a:tc>
                  <a:txBody>
                    <a:bodyPr/>
                    <a:lstStyle/>
                    <a:p>
                      <a:r>
                        <a:rPr lang="es-MX" dirty="0" smtClean="0"/>
                        <a:t>Contenido máximo de HC en </a:t>
                      </a:r>
                    </a:p>
                    <a:p>
                      <a:r>
                        <a:rPr lang="es-MX" dirty="0" smtClean="0"/>
                        <a:t>partes por millón (</a:t>
                      </a:r>
                      <a:r>
                        <a:rPr lang="es-MX" dirty="0" err="1" smtClean="0"/>
                        <a:t>p.p.m</a:t>
                      </a:r>
                      <a:r>
                        <a:rPr lang="es-MX" dirty="0" smtClean="0"/>
                        <a:t>.); sólo </a:t>
                      </a:r>
                    </a:p>
                    <a:p>
                      <a:r>
                        <a:rPr lang="es-MX" dirty="0" smtClean="0"/>
                        <a:t>motores de 4 tiempos</a:t>
                      </a:r>
                      <a:endParaRPr lang="es-MX" dirty="0"/>
                    </a:p>
                  </a:txBody>
                  <a:tcPr/>
                </a:tc>
              </a:tr>
              <a:tr h="370840">
                <a:tc>
                  <a:txBody>
                    <a:bodyPr/>
                    <a:lstStyle/>
                    <a:p>
                      <a:r>
                        <a:rPr lang="es-MX" dirty="0" smtClean="0"/>
                        <a:t>13 y más </a:t>
                      </a:r>
                      <a:endParaRPr lang="es-MX" dirty="0"/>
                    </a:p>
                  </a:txBody>
                  <a:tcPr/>
                </a:tc>
                <a:tc>
                  <a:txBody>
                    <a:bodyPr/>
                    <a:lstStyle/>
                    <a:p>
                      <a:r>
                        <a:rPr lang="es-MX" dirty="0" smtClean="0"/>
                        <a:t>4,5 </a:t>
                      </a:r>
                      <a:endParaRPr lang="es-MX" dirty="0"/>
                    </a:p>
                  </a:txBody>
                  <a:tcPr/>
                </a:tc>
                <a:tc>
                  <a:txBody>
                    <a:bodyPr/>
                    <a:lstStyle/>
                    <a:p>
                      <a:r>
                        <a:rPr lang="es-MX" dirty="0" smtClean="0"/>
                        <a:t>800</a:t>
                      </a:r>
                      <a:endParaRPr lang="es-MX" dirty="0"/>
                    </a:p>
                  </a:txBody>
                  <a:tcPr/>
                </a:tc>
              </a:tr>
              <a:tr h="370840">
                <a:tc>
                  <a:txBody>
                    <a:bodyPr/>
                    <a:lstStyle/>
                    <a:p>
                      <a:r>
                        <a:rPr lang="es-MX" dirty="0" smtClean="0"/>
                        <a:t>12 a 7</a:t>
                      </a:r>
                      <a:endParaRPr lang="es-MX" dirty="0"/>
                    </a:p>
                  </a:txBody>
                  <a:tcPr/>
                </a:tc>
                <a:tc>
                  <a:txBody>
                    <a:bodyPr/>
                    <a:lstStyle/>
                    <a:p>
                      <a:r>
                        <a:rPr lang="es-MX" dirty="0" smtClean="0"/>
                        <a:t>4,0</a:t>
                      </a:r>
                      <a:endParaRPr lang="es-MX" dirty="0"/>
                    </a:p>
                  </a:txBody>
                  <a:tcPr/>
                </a:tc>
                <a:tc>
                  <a:txBody>
                    <a:bodyPr/>
                    <a:lstStyle/>
                    <a:p>
                      <a:r>
                        <a:rPr lang="en-US" dirty="0" smtClean="0"/>
                        <a:t>500</a:t>
                      </a:r>
                      <a:endParaRPr lang="es-MX" dirty="0"/>
                    </a:p>
                  </a:txBody>
                  <a:tcPr/>
                </a:tc>
              </a:tr>
              <a:tr h="370840">
                <a:tc>
                  <a:txBody>
                    <a:bodyPr/>
                    <a:lstStyle/>
                    <a:p>
                      <a:r>
                        <a:rPr lang="es-MX" dirty="0" smtClean="0"/>
                        <a:t>6 y menos </a:t>
                      </a:r>
                      <a:endParaRPr lang="es-MX" dirty="0"/>
                    </a:p>
                  </a:txBody>
                  <a:tcPr/>
                </a:tc>
                <a:tc>
                  <a:txBody>
                    <a:bodyPr/>
                    <a:lstStyle/>
                    <a:p>
                      <a:r>
                        <a:rPr lang="es-MX" dirty="0" smtClean="0"/>
                        <a:t>4,0</a:t>
                      </a:r>
                      <a:endParaRPr lang="es-MX" dirty="0"/>
                    </a:p>
                  </a:txBody>
                  <a:tcPr/>
                </a:tc>
                <a:tc>
                  <a:txBody>
                    <a:bodyPr/>
                    <a:lstStyle/>
                    <a:p>
                      <a:r>
                        <a:rPr lang="en-US" dirty="0" smtClean="0"/>
                        <a:t>300</a:t>
                      </a:r>
                      <a:endParaRPr lang="es-MX" dirty="0"/>
                    </a:p>
                  </a:txBody>
                  <a:tcPr/>
                </a:tc>
              </a:tr>
            </a:tbl>
          </a:graphicData>
        </a:graphic>
      </p:graphicFrame>
    </p:spTree>
    <p:extLst>
      <p:ext uri="{BB962C8B-B14F-4D97-AF65-F5344CB8AC3E}">
        <p14:creationId xmlns:p14="http://schemas.microsoft.com/office/powerpoint/2010/main" val="751011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upload.wikimedia.org/wikipedia/commons/thumb/1/1e/Combustion_chamber_GE_J79.jpg/200px-Combustion_chamber_GE_J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8400" y="0"/>
            <a:ext cx="1905000" cy="16002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04041" y="982132"/>
            <a:ext cx="10578662" cy="5213716"/>
          </a:xfrm>
        </p:spPr>
        <p:txBody>
          <a:bodyPr>
            <a:normAutofit fontScale="90000"/>
          </a:bodyPr>
          <a:lstStyle/>
          <a:p>
            <a:r>
              <a:rPr lang="en-US" b="1" dirty="0" smtClean="0">
                <a:solidFill>
                  <a:schemeClr val="tx1"/>
                </a:solidFill>
              </a:rPr>
              <a:t>La </a:t>
            </a:r>
            <a:r>
              <a:rPr lang="es-MX" b="1" dirty="0" smtClean="0">
                <a:solidFill>
                  <a:schemeClr val="tx1"/>
                </a:solidFill>
              </a:rPr>
              <a:t>cámara</a:t>
            </a:r>
            <a:r>
              <a:rPr lang="en-US" b="1" dirty="0" smtClean="0">
                <a:solidFill>
                  <a:schemeClr val="tx1"/>
                </a:solidFill>
              </a:rPr>
              <a:t> de combustion</a:t>
            </a:r>
            <a:r>
              <a:rPr lang="en-US" dirty="0" smtClean="0">
                <a:solidFill>
                  <a:schemeClr val="tx1"/>
                </a:solidFill>
              </a:rPr>
              <a:t/>
            </a:r>
            <a:br>
              <a:rPr lang="en-US" dirty="0" smtClean="0">
                <a:solidFill>
                  <a:schemeClr val="tx1"/>
                </a:solidFill>
              </a:rPr>
            </a:br>
            <a:r>
              <a:rPr lang="es-MX" sz="2700" dirty="0">
                <a:solidFill>
                  <a:schemeClr val="tx1"/>
                </a:solidFill>
              </a:rPr>
              <a:t>En un motor alternativo a </a:t>
            </a:r>
            <a:r>
              <a:rPr lang="es-MX" sz="2700" dirty="0">
                <a:solidFill>
                  <a:schemeClr val="tx1"/>
                </a:solidFill>
                <a:hlinkClick r:id="rId3" tooltip="Ciclo Otto"/>
              </a:rPr>
              <a:t>ciclo Otto</a:t>
            </a:r>
            <a:r>
              <a:rPr lang="es-MX" sz="2700" dirty="0">
                <a:solidFill>
                  <a:schemeClr val="tx1"/>
                </a:solidFill>
              </a:rPr>
              <a:t> (gasolina), la cámara de combustión es el espacio remanente entre la parte superior del pistón cuando éste se encuentra en el punto muerto superior (PMS; en inglés "Top </a:t>
            </a:r>
            <a:r>
              <a:rPr lang="es-MX" sz="2700" dirty="0" err="1">
                <a:solidFill>
                  <a:schemeClr val="tx1"/>
                </a:solidFill>
              </a:rPr>
              <a:t>Dead</a:t>
            </a:r>
            <a:r>
              <a:rPr lang="es-MX" sz="2700" dirty="0">
                <a:solidFill>
                  <a:schemeClr val="tx1"/>
                </a:solidFill>
              </a:rPr>
              <a:t> Center" o TDC) y la </a:t>
            </a:r>
            <a:r>
              <a:rPr lang="es-MX" sz="2700" dirty="0">
                <a:solidFill>
                  <a:schemeClr val="tx1"/>
                </a:solidFill>
                <a:hlinkClick r:id="rId4" tooltip="Culata (motor)"/>
              </a:rPr>
              <a:t>culata</a:t>
            </a:r>
            <a:r>
              <a:rPr lang="es-MX" sz="2700" dirty="0">
                <a:solidFill>
                  <a:schemeClr val="tx1"/>
                </a:solidFill>
              </a:rPr>
              <a:t> o tapa de cilindros. En un ciclo Diésel (gas </a:t>
            </a:r>
            <a:r>
              <a:rPr lang="es-MX" sz="2700" dirty="0" err="1">
                <a:solidFill>
                  <a:schemeClr val="tx1"/>
                </a:solidFill>
              </a:rPr>
              <a:t>oil</a:t>
            </a:r>
            <a:r>
              <a:rPr lang="es-MX" sz="2700" dirty="0">
                <a:solidFill>
                  <a:schemeClr val="tx1"/>
                </a:solidFill>
              </a:rPr>
              <a:t>),de inyección directa, la cámara de combustión principal se encuentra mecanizada en la cabeza del pistón. En los de inyección indirecta, hay una </a:t>
            </a:r>
            <a:r>
              <a:rPr lang="es-MX" sz="2700" dirty="0" err="1">
                <a:solidFill>
                  <a:schemeClr val="tx1"/>
                </a:solidFill>
              </a:rPr>
              <a:t>precámara</a:t>
            </a:r>
            <a:r>
              <a:rPr lang="es-MX" sz="2700" dirty="0">
                <a:solidFill>
                  <a:schemeClr val="tx1"/>
                </a:solidFill>
              </a:rPr>
              <a:t> de combustión o una cámara de turbulencia.</a:t>
            </a:r>
            <a:br>
              <a:rPr lang="es-MX" sz="2700" dirty="0">
                <a:solidFill>
                  <a:schemeClr val="tx1"/>
                </a:solidFill>
              </a:rPr>
            </a:br>
            <a:r>
              <a:rPr lang="es-MX" sz="2700" dirty="0">
                <a:solidFill>
                  <a:schemeClr val="tx1"/>
                </a:solidFill>
              </a:rPr>
              <a:t>La relación entre el volumen máximo y mínimo se denomina </a:t>
            </a:r>
            <a:r>
              <a:rPr lang="es-MX" sz="2700" dirty="0">
                <a:solidFill>
                  <a:schemeClr val="tx1"/>
                </a:solidFill>
                <a:hlinkClick r:id="rId5" tooltip="Relación de compresión (motores)"/>
              </a:rPr>
              <a:t>relación de compresión</a:t>
            </a:r>
            <a:r>
              <a:rPr lang="es-MX" sz="2700" dirty="0">
                <a:solidFill>
                  <a:schemeClr val="tx1"/>
                </a:solidFill>
              </a:rPr>
              <a:t>. Por simplificar en los motores de </a:t>
            </a:r>
            <a:r>
              <a:rPr lang="es-MX" sz="2700" dirty="0">
                <a:solidFill>
                  <a:schemeClr val="tx1"/>
                </a:solidFill>
                <a:hlinkClick r:id="rId3" tooltip="Ciclo Otto"/>
              </a:rPr>
              <a:t>ciclo Otto</a:t>
            </a:r>
            <a:r>
              <a:rPr lang="es-MX" sz="2700" dirty="0">
                <a:solidFill>
                  <a:schemeClr val="tx1"/>
                </a:solidFill>
              </a:rPr>
              <a:t> se denomina así al volumen del espacio en la culata.</a:t>
            </a:r>
            <a:br>
              <a:rPr lang="es-MX" sz="2700" dirty="0">
                <a:solidFill>
                  <a:schemeClr val="tx1"/>
                </a:solidFill>
              </a:rPr>
            </a:br>
            <a:r>
              <a:rPr lang="es-MX" sz="2700" dirty="0">
                <a:solidFill>
                  <a:schemeClr val="tx1"/>
                </a:solidFill>
              </a:rPr>
              <a:t>Hay varios tipos de cámaras de combustión, por ejemplo según sea un </a:t>
            </a:r>
            <a:r>
              <a:rPr lang="es-MX" sz="2700" dirty="0">
                <a:solidFill>
                  <a:schemeClr val="tx1"/>
                </a:solidFill>
                <a:hlinkClick r:id="rId6" tooltip="Ciclo de cuatro tiempos"/>
              </a:rPr>
              <a:t>ciclo de cuatro tiempos</a:t>
            </a:r>
            <a:r>
              <a:rPr lang="es-MX" sz="2700" dirty="0">
                <a:solidFill>
                  <a:schemeClr val="tx1"/>
                </a:solidFill>
              </a:rPr>
              <a:t> o </a:t>
            </a:r>
            <a:r>
              <a:rPr lang="es-MX" sz="2700" dirty="0" err="1">
                <a:solidFill>
                  <a:schemeClr val="tx1"/>
                </a:solidFill>
              </a:rPr>
              <a:t>un</a:t>
            </a:r>
            <a:r>
              <a:rPr lang="es-MX" sz="2700" dirty="0" err="1">
                <a:solidFill>
                  <a:schemeClr val="tx1"/>
                </a:solidFill>
                <a:hlinkClick r:id="rId7" tooltip="Motor de dos tiempos"/>
              </a:rPr>
              <a:t>motor</a:t>
            </a:r>
            <a:r>
              <a:rPr lang="es-MX" sz="2700" dirty="0">
                <a:solidFill>
                  <a:schemeClr val="tx1"/>
                </a:solidFill>
                <a:hlinkClick r:id="rId7" tooltip="Motor de dos tiempos"/>
              </a:rPr>
              <a:t> de dos tiempos</a:t>
            </a:r>
            <a:r>
              <a:rPr lang="es-MX" sz="2700" dirty="0">
                <a:solidFill>
                  <a:schemeClr val="tx1"/>
                </a:solidFill>
              </a:rPr>
              <a:t>, o </a:t>
            </a:r>
            <a:r>
              <a:rPr lang="es-MX" sz="2700" dirty="0">
                <a:solidFill>
                  <a:schemeClr val="tx1"/>
                </a:solidFill>
                <a:hlinkClick r:id="rId8" tooltip="Motor diésel"/>
              </a:rPr>
              <a:t>diésel</a:t>
            </a:r>
            <a:r>
              <a:rPr lang="es-MX" sz="2700" dirty="0">
                <a:solidFill>
                  <a:schemeClr val="tx1"/>
                </a:solidFill>
              </a:rPr>
              <a:t> o </a:t>
            </a:r>
            <a:r>
              <a:rPr lang="es-MX" sz="2700" dirty="0">
                <a:solidFill>
                  <a:schemeClr val="tx1"/>
                </a:solidFill>
                <a:hlinkClick r:id="rId9" tooltip="Gasolina"/>
              </a:rPr>
              <a:t>gasolina</a:t>
            </a:r>
            <a:r>
              <a:rPr lang="es-MX" sz="2700" dirty="0">
                <a:solidFill>
                  <a:schemeClr val="tx1"/>
                </a:solidFill>
              </a:rPr>
              <a:t>.</a:t>
            </a:r>
            <a:r>
              <a:rPr lang="es-MX" dirty="0">
                <a:solidFill>
                  <a:schemeClr val="tx1"/>
                </a:solidFill>
              </a:rPr>
              <a:t/>
            </a:r>
            <a:br>
              <a:rPr lang="es-MX" dirty="0">
                <a:solidFill>
                  <a:schemeClr val="tx1"/>
                </a:solidFill>
              </a:rPr>
            </a:br>
            <a:r>
              <a:rPr lang="es-MX" sz="3100" dirty="0">
                <a:hlinkClick r:id="rId10"/>
              </a:rPr>
              <a:t>http://es.wikipedia.org/wiki/C%C3%A1mara_de_combusti%C3%B3n</a:t>
            </a:r>
            <a:endParaRPr lang="es-MX" sz="3100" dirty="0"/>
          </a:p>
        </p:txBody>
      </p:sp>
    </p:spTree>
    <p:extLst>
      <p:ext uri="{BB962C8B-B14F-4D97-AF65-F5344CB8AC3E}">
        <p14:creationId xmlns:p14="http://schemas.microsoft.com/office/powerpoint/2010/main" val="1987702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5276778"/>
          </a:xfrm>
        </p:spPr>
        <p:txBody>
          <a:bodyPr>
            <a:normAutofit fontScale="90000"/>
          </a:bodyPr>
          <a:lstStyle/>
          <a:p>
            <a:r>
              <a:rPr lang="es-MX" dirty="0" smtClean="0"/>
              <a:t>Tipos</a:t>
            </a:r>
            <a:r>
              <a:rPr lang="en-US" dirty="0" smtClean="0"/>
              <a:t> de </a:t>
            </a:r>
            <a:r>
              <a:rPr lang="es-MX" dirty="0" smtClean="0"/>
              <a:t>cámaras</a:t>
            </a:r>
            <a:r>
              <a:rPr lang="en-US" dirty="0" smtClean="0"/>
              <a:t> de combustion</a:t>
            </a:r>
            <a:br>
              <a:rPr lang="en-US" dirty="0" smtClean="0"/>
            </a:br>
            <a:r>
              <a:rPr lang="es-MX" b="1" dirty="0"/>
              <a:t>Cámara </a:t>
            </a:r>
            <a:r>
              <a:rPr lang="es-MX" b="1" dirty="0" smtClean="0"/>
              <a:t>semiesférica</a:t>
            </a:r>
            <a:br>
              <a:rPr lang="es-MX" b="1" dirty="0" smtClean="0"/>
            </a:br>
            <a:r>
              <a:rPr lang="es-MX" b="1" dirty="0"/>
              <a:t>Cámara </a:t>
            </a:r>
            <a:r>
              <a:rPr lang="es-MX" b="1" dirty="0" smtClean="0"/>
              <a:t>hemisférica</a:t>
            </a:r>
            <a:br>
              <a:rPr lang="es-MX" b="1" dirty="0" smtClean="0"/>
            </a:br>
            <a:r>
              <a:rPr lang="es-MX" b="1" dirty="0"/>
              <a:t>Cámara de </a:t>
            </a:r>
            <a:r>
              <a:rPr lang="es-MX" b="1" dirty="0" smtClean="0"/>
              <a:t>cuña</a:t>
            </a:r>
            <a:br>
              <a:rPr lang="es-MX" b="1" dirty="0" smtClean="0"/>
            </a:br>
            <a:r>
              <a:rPr lang="es-MX" b="1" dirty="0"/>
              <a:t>Cámara de </a:t>
            </a:r>
            <a:r>
              <a:rPr lang="es-MX" b="1" dirty="0" smtClean="0"/>
              <a:t>bañera</a:t>
            </a:r>
            <a:br>
              <a:rPr lang="es-MX" b="1" dirty="0" smtClean="0"/>
            </a:br>
            <a:r>
              <a:rPr lang="es-MX" b="1" dirty="0"/>
              <a:t>Cámara en el pistón (Herón</a:t>
            </a:r>
            <a:r>
              <a:rPr lang="es-MX" b="1" dirty="0" smtClean="0"/>
              <a:t>)</a:t>
            </a:r>
            <a:br>
              <a:rPr lang="es-MX" b="1" dirty="0" smtClean="0"/>
            </a:br>
            <a:r>
              <a:rPr lang="es-MX" b="1" dirty="0"/>
              <a:t>Cámara de inyección </a:t>
            </a:r>
            <a:r>
              <a:rPr lang="es-MX" b="1" dirty="0" smtClean="0"/>
              <a:t>directa</a:t>
            </a:r>
            <a:r>
              <a:rPr lang="en-US" dirty="0"/>
              <a:t/>
            </a:r>
            <a:br>
              <a:rPr lang="en-US" dirty="0"/>
            </a:br>
            <a:r>
              <a:rPr lang="es-MX" dirty="0">
                <a:hlinkClick r:id="rId2"/>
              </a:rPr>
              <a:t>http://www.apuntes.com/tecnologia/culata-descripcion-tipos-y-camara-de-combustion</a:t>
            </a:r>
            <a:endParaRPr lang="es-MX" dirty="0"/>
          </a:p>
        </p:txBody>
      </p:sp>
    </p:spTree>
    <p:extLst>
      <p:ext uri="{BB962C8B-B14F-4D97-AF65-F5344CB8AC3E}">
        <p14:creationId xmlns:p14="http://schemas.microsoft.com/office/powerpoint/2010/main" val="2211954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upload.wikimedia.org/wikipedia/commons/thumb/5/53/Kohlenwasserstoffe.png/220px-Kohlenwasserstoff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6500" y="0"/>
            <a:ext cx="2095500" cy="431482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35572" y="982132"/>
            <a:ext cx="10531366" cy="5276778"/>
          </a:xfrm>
        </p:spPr>
        <p:txBody>
          <a:bodyPr/>
          <a:lstStyle/>
          <a:p>
            <a:r>
              <a:rPr lang="es-MX" b="1" dirty="0" smtClean="0"/>
              <a:t>-Productos de la combustión</a:t>
            </a:r>
            <a:r>
              <a:rPr lang="es-MX" dirty="0" smtClean="0"/>
              <a:t/>
            </a:r>
            <a:br>
              <a:rPr lang="es-MX" dirty="0" smtClean="0"/>
            </a:br>
            <a:r>
              <a:rPr lang="es-MX" dirty="0">
                <a:solidFill>
                  <a:srgbClr val="92D050"/>
                </a:solidFill>
              </a:rPr>
              <a:t>Los </a:t>
            </a:r>
            <a:r>
              <a:rPr lang="es-MX" b="1" dirty="0" smtClean="0">
                <a:solidFill>
                  <a:srgbClr val="92D050"/>
                </a:solidFill>
              </a:rPr>
              <a:t>hidrocarburos</a:t>
            </a:r>
            <a:r>
              <a:rPr lang="es-MX" dirty="0">
                <a:solidFill>
                  <a:srgbClr val="92D050"/>
                </a:solidFill>
              </a:rPr>
              <a:t> son </a:t>
            </a:r>
            <a:r>
              <a:rPr lang="es-MX" dirty="0">
                <a:solidFill>
                  <a:srgbClr val="92D050"/>
                </a:solidFill>
                <a:hlinkClick r:id="rId3" tooltip="Compuestos orgánicos"/>
              </a:rPr>
              <a:t>compuestos orgánicos</a:t>
            </a:r>
            <a:r>
              <a:rPr lang="es-MX" dirty="0">
                <a:solidFill>
                  <a:srgbClr val="92D050"/>
                </a:solidFill>
              </a:rPr>
              <a:t> formados únicamente </a:t>
            </a:r>
            <a:r>
              <a:rPr lang="es-MX" dirty="0" smtClean="0">
                <a:solidFill>
                  <a:srgbClr val="92D050"/>
                </a:solidFill>
              </a:rPr>
              <a:t>por </a:t>
            </a:r>
            <a:r>
              <a:rPr lang="es-MX" dirty="0" smtClean="0">
                <a:solidFill>
                  <a:srgbClr val="92D050"/>
                </a:solidFill>
                <a:hlinkClick r:id="rId4" tooltip="Átomo"/>
              </a:rPr>
              <a:t>átomos</a:t>
            </a:r>
            <a:r>
              <a:rPr lang="es-MX" dirty="0">
                <a:solidFill>
                  <a:srgbClr val="92D050"/>
                </a:solidFill>
              </a:rPr>
              <a:t> de </a:t>
            </a:r>
            <a:r>
              <a:rPr lang="es-MX" dirty="0">
                <a:solidFill>
                  <a:srgbClr val="92D050"/>
                </a:solidFill>
                <a:hlinkClick r:id="rId5" tooltip="Carbono"/>
              </a:rPr>
              <a:t>carbono</a:t>
            </a:r>
            <a:r>
              <a:rPr lang="es-MX" dirty="0">
                <a:solidFill>
                  <a:srgbClr val="92D050"/>
                </a:solidFill>
              </a:rPr>
              <a:t> e </a:t>
            </a:r>
            <a:r>
              <a:rPr lang="es-MX" dirty="0">
                <a:solidFill>
                  <a:srgbClr val="92D050"/>
                </a:solidFill>
                <a:hlinkClick r:id="rId6" tooltip="Hidrógeno"/>
              </a:rPr>
              <a:t>hidrógeno</a:t>
            </a:r>
            <a:r>
              <a:rPr lang="es-MX" dirty="0">
                <a:solidFill>
                  <a:srgbClr val="92D050"/>
                </a:solidFill>
              </a:rPr>
              <a:t>. La estructura molecular consiste en un armazón de átomos de carbono a los que se unen los átomos de hidrógeno. </a:t>
            </a:r>
          </a:p>
        </p:txBody>
      </p:sp>
    </p:spTree>
    <p:extLst>
      <p:ext uri="{BB962C8B-B14F-4D97-AF65-F5344CB8AC3E}">
        <p14:creationId xmlns:p14="http://schemas.microsoft.com/office/powerpoint/2010/main" val="28653220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5008765"/>
          </a:xfrm>
        </p:spPr>
        <p:txBody>
          <a:bodyPr>
            <a:normAutofit/>
          </a:bodyPr>
          <a:lstStyle/>
          <a:p>
            <a:r>
              <a:rPr lang="es-MX" dirty="0" smtClean="0"/>
              <a:t>Gas</a:t>
            </a:r>
            <a:br>
              <a:rPr lang="es-MX" dirty="0" smtClean="0"/>
            </a:br>
            <a:r>
              <a:rPr lang="es-MX" dirty="0"/>
              <a:t>Un </a:t>
            </a:r>
            <a:r>
              <a:rPr lang="es-MX" b="1" dirty="0"/>
              <a:t>gas combustible</a:t>
            </a:r>
            <a:r>
              <a:rPr lang="es-MX" dirty="0"/>
              <a:t> es un </a:t>
            </a:r>
            <a:r>
              <a:rPr lang="es-MX" dirty="0">
                <a:hlinkClick r:id="rId2" tooltip="Gas"/>
              </a:rPr>
              <a:t>gas</a:t>
            </a:r>
            <a:r>
              <a:rPr lang="es-MX" dirty="0"/>
              <a:t> que se utiliza como </a:t>
            </a:r>
            <a:r>
              <a:rPr lang="es-MX" dirty="0">
                <a:hlinkClick r:id="rId3" tooltip="Combustible"/>
              </a:rPr>
              <a:t>combustible</a:t>
            </a:r>
            <a:r>
              <a:rPr lang="es-MX" dirty="0"/>
              <a:t> para producir </a:t>
            </a:r>
            <a:r>
              <a:rPr lang="es-MX" dirty="0">
                <a:hlinkClick r:id="rId4" tooltip="Energía térmica"/>
              </a:rPr>
              <a:t>energía térmica</a:t>
            </a:r>
            <a:r>
              <a:rPr lang="es-MX" dirty="0"/>
              <a:t> mediante un proceso de </a:t>
            </a:r>
            <a:r>
              <a:rPr lang="es-MX" dirty="0">
                <a:hlinkClick r:id="rId5" tooltip="Combustión"/>
              </a:rPr>
              <a:t>combustión</a:t>
            </a:r>
            <a:r>
              <a:rPr lang="es-MX" dirty="0"/>
              <a:t>.</a:t>
            </a:r>
            <a:r>
              <a:rPr lang="es-MX" dirty="0" smtClean="0"/>
              <a:t/>
            </a:r>
            <a:br>
              <a:rPr lang="es-MX" dirty="0" smtClean="0"/>
            </a:br>
            <a:endParaRPr lang="es-MX" dirty="0"/>
          </a:p>
        </p:txBody>
      </p:sp>
    </p:spTree>
    <p:extLst>
      <p:ext uri="{BB962C8B-B14F-4D97-AF65-F5344CB8AC3E}">
        <p14:creationId xmlns:p14="http://schemas.microsoft.com/office/powerpoint/2010/main" val="32781973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9601196" cy="5213716"/>
          </a:xfrm>
        </p:spPr>
        <p:txBody>
          <a:bodyPr>
            <a:normAutofit fontScale="90000"/>
          </a:bodyPr>
          <a:lstStyle/>
          <a:p>
            <a:pPr fontAlgn="base"/>
            <a:r>
              <a:rPr lang="es-MX" sz="3100" b="1" i="1" dirty="0"/>
              <a:t>Las reacciones fotoquímicas.</a:t>
            </a:r>
            <a:r>
              <a:rPr lang="es-MX" sz="3100" dirty="0"/>
              <a:t/>
            </a:r>
            <a:br>
              <a:rPr lang="es-MX" sz="3100" dirty="0"/>
            </a:br>
            <a:r>
              <a:rPr lang="es-MX" sz="3100" dirty="0"/>
              <a:t>En estas reacciones, lo primero que tiene lugar es un proceso de excitación </a:t>
            </a:r>
            <a:r>
              <a:rPr lang="es-MX" sz="3100" dirty="0" err="1"/>
              <a:t>fotofísico</a:t>
            </a:r>
            <a:r>
              <a:rPr lang="es-MX" sz="3100" dirty="0"/>
              <a:t>, como por ejemplo una transición ð </a:t>
            </a:r>
            <a:r>
              <a:rPr lang="es-MX" sz="3100" dirty="0" err="1"/>
              <a:t>ðð</a:t>
            </a:r>
            <a:r>
              <a:rPr lang="es-MX" sz="3100" dirty="0"/>
              <a:t> en los alquenos, una transición n </a:t>
            </a:r>
            <a:r>
              <a:rPr lang="es-MX" sz="3100" dirty="0" err="1"/>
              <a:t>ðð</a:t>
            </a:r>
            <a:r>
              <a:rPr lang="es-MX" sz="3100" dirty="0"/>
              <a:t> en un carbonilo, etc. Una vez se produce esta excitación, la molécula puede reaccionar, o caer al estado fundamental, liberando el fotón en forma de calor.</a:t>
            </a:r>
            <a:br>
              <a:rPr lang="es-MX" sz="3100" dirty="0"/>
            </a:br>
            <a:r>
              <a:rPr lang="es-MX" sz="3100" dirty="0"/>
              <a:t>Como las reacciones son </a:t>
            </a:r>
            <a:r>
              <a:rPr lang="es-MX" sz="3100" dirty="0" err="1"/>
              <a:t>bimoleculares</a:t>
            </a:r>
            <a:r>
              <a:rPr lang="es-MX" sz="3100" dirty="0"/>
              <a:t>, debemos de determinar cual de las dos moléculas se excita primero, y como regla los sistemas conjugados o con </a:t>
            </a:r>
            <a:r>
              <a:rPr lang="es-MX" sz="3100" dirty="0" err="1"/>
              <a:t>heteroátomos</a:t>
            </a:r>
            <a:r>
              <a:rPr lang="es-MX" sz="3100" dirty="0"/>
              <a:t> son los que tienen menor energía de excitación. Este punto es importante y debemos de realizar un cálculo previo o bien partir de información experimental que nos lo indique.</a:t>
            </a:r>
            <a:r>
              <a:rPr lang="es-MX" dirty="0"/>
              <a:t/>
            </a:r>
            <a:br>
              <a:rPr lang="es-MX" dirty="0"/>
            </a:br>
            <a:r>
              <a:rPr lang="es-MX" dirty="0">
                <a:hlinkClick r:id="rId2"/>
              </a:rPr>
              <a:t>http://html.rincondelvago.com/reacciones-fotoquimicas-ionicas-y-radicalarias.html</a:t>
            </a:r>
            <a:endParaRPr lang="es-MX" dirty="0"/>
          </a:p>
        </p:txBody>
      </p:sp>
    </p:spTree>
    <p:extLst>
      <p:ext uri="{BB962C8B-B14F-4D97-AF65-F5344CB8AC3E}">
        <p14:creationId xmlns:p14="http://schemas.microsoft.com/office/powerpoint/2010/main" val="2522650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2509" y="982132"/>
            <a:ext cx="10625959" cy="5213716"/>
          </a:xfrm>
        </p:spPr>
        <p:txBody>
          <a:bodyPr/>
          <a:lstStyle/>
          <a:p>
            <a:r>
              <a:rPr lang="es-MX" dirty="0"/>
              <a:t>-Orígenes químicos de las emisiones</a:t>
            </a:r>
          </a:p>
        </p:txBody>
      </p:sp>
    </p:spTree>
    <p:extLst>
      <p:ext uri="{BB962C8B-B14F-4D97-AF65-F5344CB8AC3E}">
        <p14:creationId xmlns:p14="http://schemas.microsoft.com/office/powerpoint/2010/main" val="9959344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2510" y="982132"/>
            <a:ext cx="10641724" cy="5213716"/>
          </a:xfrm>
        </p:spPr>
        <p:txBody>
          <a:bodyPr/>
          <a:lstStyle/>
          <a:p>
            <a:r>
              <a:rPr lang="es-MX" dirty="0"/>
              <a:t>Combustión Ideal</a:t>
            </a:r>
            <a:br>
              <a:rPr lang="es-MX" dirty="0"/>
            </a:br>
            <a:r>
              <a:rPr lang="es-MX" dirty="0" smtClean="0"/>
              <a:t>Gasolina pulverizada + aire </a:t>
            </a:r>
            <a:r>
              <a:rPr lang="es-MX" sz="2800" dirty="0"/>
              <a:t/>
            </a:r>
            <a:br>
              <a:rPr lang="es-MX" sz="2800" dirty="0"/>
            </a:br>
            <a:r>
              <a:rPr lang="es-MX" sz="2800" dirty="0" smtClean="0"/>
              <a:t/>
            </a:r>
            <a:br>
              <a:rPr lang="es-MX" sz="2800" dirty="0" smtClean="0"/>
            </a:br>
            <a:r>
              <a:rPr lang="es-MX" sz="2800" dirty="0">
                <a:hlinkClick r:id="rId2"/>
              </a:rPr>
              <a:t>http://www.iessierradeguara.com/documentos/departamentos/automocion/circuitos_auxiliares/Mezclas%20y%20gases%20de%20escape/combustion_mezcla.pdf</a:t>
            </a:r>
            <a:endParaRPr lang="es-MX" sz="2800" dirty="0"/>
          </a:p>
        </p:txBody>
      </p:sp>
    </p:spTree>
    <p:extLst>
      <p:ext uri="{BB962C8B-B14F-4D97-AF65-F5344CB8AC3E}">
        <p14:creationId xmlns:p14="http://schemas.microsoft.com/office/powerpoint/2010/main" val="3450237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5572" y="982132"/>
            <a:ext cx="10515600" cy="5245247"/>
          </a:xfrm>
        </p:spPr>
        <p:txBody>
          <a:bodyPr>
            <a:normAutofit fontScale="90000"/>
          </a:bodyPr>
          <a:lstStyle/>
          <a:p>
            <a:r>
              <a:rPr lang="es-MX" b="1" dirty="0" smtClean="0"/>
              <a:t>Diésel </a:t>
            </a:r>
            <a:r>
              <a:rPr lang="es-MX" b="1" dirty="0"/>
              <a:t>Como Mezcla </a:t>
            </a:r>
            <a:r>
              <a:rPr lang="es-MX" b="1" dirty="0" smtClean="0"/>
              <a:t>Compleja</a:t>
            </a:r>
            <a:br>
              <a:rPr lang="es-MX" b="1" dirty="0" smtClean="0"/>
            </a:br>
            <a:r>
              <a:rPr lang="es-MX" dirty="0"/>
              <a:t>Fórmula</a:t>
            </a:r>
            <a:r>
              <a:rPr lang="es-MX" dirty="0" smtClean="0"/>
              <a:t>:</a:t>
            </a:r>
            <a:br>
              <a:rPr lang="es-MX" dirty="0" smtClean="0"/>
            </a:br>
            <a:r>
              <a:rPr lang="es-MX" dirty="0" smtClean="0"/>
              <a:t>Mezcla </a:t>
            </a:r>
            <a:r>
              <a:rPr lang="es-MX" dirty="0"/>
              <a:t>compleja de hidrocarburos del petróleo</a:t>
            </a:r>
            <a:br>
              <a:rPr lang="es-MX" dirty="0"/>
            </a:br>
            <a:r>
              <a:rPr lang="es-MX" dirty="0"/>
              <a:t>con 5% volumen de ésteres metílicos de aceites vegetales.</a:t>
            </a:r>
            <a:br>
              <a:rPr lang="es-MX" dirty="0"/>
            </a:br>
            <a:r>
              <a:rPr lang="es-MX" dirty="0">
                <a:hlinkClick r:id="rId2"/>
              </a:rPr>
              <a:t>http://www.buenastareas.com/ensayos/Diesel-Como-Mezcla-Compleja/5309973.html</a:t>
            </a:r>
            <a:r>
              <a:rPr lang="es-MX" b="1" dirty="0"/>
              <a:t/>
            </a:r>
            <a:br>
              <a:rPr lang="es-MX" b="1" dirty="0"/>
            </a:br>
            <a:endParaRPr lang="es-MX" dirty="0"/>
          </a:p>
        </p:txBody>
      </p:sp>
    </p:spTree>
    <p:extLst>
      <p:ext uri="{BB962C8B-B14F-4D97-AF65-F5344CB8AC3E}">
        <p14:creationId xmlns:p14="http://schemas.microsoft.com/office/powerpoint/2010/main" val="41772615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Volatilidad de la gasolina</a:t>
            </a:r>
          </a:p>
        </p:txBody>
      </p:sp>
    </p:spTree>
    <p:extLst>
      <p:ext uri="{BB962C8B-B14F-4D97-AF65-F5344CB8AC3E}">
        <p14:creationId xmlns:p14="http://schemas.microsoft.com/office/powerpoint/2010/main" val="465481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MX" dirty="0" smtClean="0"/>
              <a:t>Introducción</a:t>
            </a:r>
            <a:endParaRPr lang="es-MX" dirty="0"/>
          </a:p>
        </p:txBody>
      </p:sp>
      <p:sp>
        <p:nvSpPr>
          <p:cNvPr id="4" name="Marcador de contenido 3"/>
          <p:cNvSpPr>
            <a:spLocks noGrp="1"/>
          </p:cNvSpPr>
          <p:nvPr>
            <p:ph idx="1"/>
          </p:nvPr>
        </p:nvSpPr>
        <p:spPr/>
        <p:txBody>
          <a:bodyPr/>
          <a:lstStyle/>
          <a:p>
            <a:r>
              <a:rPr lang="es-MX" dirty="0" smtClean="0"/>
              <a:t>El control de emisiones tiene una importancia mayor, ya que debido a esto se ha incrementado la contaminación del planeta considerablemente, por eso hoy en día se han impuesto nuevas reglas que solo permiten un cierta cantidad de gases para comenzar a disminuir este problema, a continuación se presentaran algunos componentes que todo mecánico debemos revisar y reparar.</a:t>
            </a:r>
          </a:p>
          <a:p>
            <a:pPr marL="0" indent="0">
              <a:buNone/>
            </a:pPr>
            <a:endParaRPr lang="es-MX" dirty="0"/>
          </a:p>
        </p:txBody>
      </p:sp>
    </p:spTree>
    <p:extLst>
      <p:ext uri="{BB962C8B-B14F-4D97-AF65-F5344CB8AC3E}">
        <p14:creationId xmlns:p14="http://schemas.microsoft.com/office/powerpoint/2010/main" val="1043397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982132"/>
            <a:ext cx="9708929" cy="4630392"/>
          </a:xfrm>
        </p:spPr>
        <p:txBody>
          <a:bodyPr>
            <a:normAutofit/>
          </a:bodyPr>
          <a:lstStyle/>
          <a:p>
            <a:r>
              <a:rPr lang="es-MX" b="1" dirty="0"/>
              <a:t>Volatilidad</a:t>
            </a:r>
            <a:r>
              <a:rPr lang="es-MX" dirty="0"/>
              <a:t/>
            </a:r>
            <a:br>
              <a:rPr lang="es-MX" dirty="0"/>
            </a:br>
            <a:r>
              <a:rPr lang="es-MX" dirty="0"/>
              <a:t>La volatilidad de una gasolina es el rango de temperaturas desde que comienza a hervir la mezcla hasta que se evapora todo el líquido (normalmente hasta los 200 grados Celsius)</a:t>
            </a:r>
          </a:p>
        </p:txBody>
      </p:sp>
    </p:spTree>
    <p:extLst>
      <p:ext uri="{BB962C8B-B14F-4D97-AF65-F5344CB8AC3E}">
        <p14:creationId xmlns:p14="http://schemas.microsoft.com/office/powerpoint/2010/main" val="1704690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1" y="982132"/>
            <a:ext cx="10166129" cy="5213716"/>
          </a:xfrm>
        </p:spPr>
        <p:txBody>
          <a:bodyPr>
            <a:normAutofit fontScale="90000"/>
          </a:bodyPr>
          <a:lstStyle/>
          <a:p>
            <a:r>
              <a:rPr lang="es-MX" sz="2700" b="1" dirty="0"/>
              <a:t>Cenizas residuales</a:t>
            </a:r>
            <a:r>
              <a:rPr lang="es-MX" sz="2700" dirty="0"/>
              <a:t/>
            </a:r>
            <a:br>
              <a:rPr lang="es-MX" sz="2700" dirty="0"/>
            </a:br>
            <a:r>
              <a:rPr lang="es-MX" sz="2700" dirty="0"/>
              <a:t>Cuando se quema un combustible queda un residuo sólido que conocemos como “cenizas”. Aunque pocas, las gasolinas también tienen cenizas, estas cenizas son fuertemente abrasivas y desgastan el motor rápidamente por eso se limita la cantidad residual de ellas en las gasolinas.</a:t>
            </a:r>
            <a:br>
              <a:rPr lang="es-MX" sz="2700" dirty="0"/>
            </a:br>
            <a:r>
              <a:rPr lang="es-MX" sz="2700" dirty="0"/>
              <a:t>En el oscuro mundo de la publicidad y el mercadeo hay toda clase de “aditivos misteriosos” generalmente bautizados con nombres muy sugerentes para “elevar” la calidad de esta o la otra gasolina, puede que sea cierto o no, pero lo que si es seguro es que nadie puede comercializar gasolina si no cumple con los estándares del país, y estos son suficientes para el uso seguro y duradero del motor, así es que si usted ama el dinero que ganó sudando la camisa cuidado con la publicidad.</a:t>
            </a:r>
            <a:r>
              <a:rPr lang="es-MX" dirty="0"/>
              <a:t/>
            </a:r>
            <a:br>
              <a:rPr lang="es-MX" dirty="0"/>
            </a:br>
            <a:r>
              <a:rPr lang="es-MX" dirty="0">
                <a:hlinkClick r:id="rId2"/>
              </a:rPr>
              <a:t>http://</a:t>
            </a:r>
            <a:r>
              <a:rPr lang="es-MX" dirty="0" smtClean="0">
                <a:hlinkClick r:id="rId2"/>
              </a:rPr>
              <a:t>www.sabelotodo.org/combustibles/gasolina.html</a:t>
            </a:r>
            <a:r>
              <a:rPr lang="es-MX" dirty="0"/>
              <a:t/>
            </a:r>
            <a:br>
              <a:rPr lang="es-MX" dirty="0"/>
            </a:br>
            <a:endParaRPr lang="es-MX" dirty="0"/>
          </a:p>
        </p:txBody>
      </p:sp>
    </p:spTree>
    <p:extLst>
      <p:ext uri="{BB962C8B-B14F-4D97-AF65-F5344CB8AC3E}">
        <p14:creationId xmlns:p14="http://schemas.microsoft.com/office/powerpoint/2010/main" val="32198566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6/63/Motor_oil.jpg/200px-Motor_o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7000" y="0"/>
            <a:ext cx="1905000" cy="265747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295402" y="982132"/>
            <a:ext cx="9601196" cy="5292544"/>
          </a:xfrm>
        </p:spPr>
        <p:txBody>
          <a:bodyPr/>
          <a:lstStyle/>
          <a:p>
            <a:pPr marL="571500" indent="-571500">
              <a:buFont typeface="Arial" panose="020B0604020202020204" pitchFamily="34" charset="0"/>
              <a:buChar char="•"/>
            </a:pPr>
            <a:r>
              <a:rPr lang="es-MX" dirty="0" smtClean="0"/>
              <a:t>Aceite</a:t>
            </a:r>
            <a:br>
              <a:rPr lang="es-MX" dirty="0" smtClean="0"/>
            </a:br>
            <a:r>
              <a:rPr lang="es-MX" dirty="0"/>
              <a:t>La función del aceite es lubricar y proteger el motor, generando una película separadora de las partes móviles y disminuyendo así el desgaste. Conozca los tipos de aceite para ver cuál le conviene más.</a:t>
            </a:r>
          </a:p>
        </p:txBody>
      </p:sp>
    </p:spTree>
    <p:extLst>
      <p:ext uri="{BB962C8B-B14F-4D97-AF65-F5344CB8AC3E}">
        <p14:creationId xmlns:p14="http://schemas.microsoft.com/office/powerpoint/2010/main" val="41429495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8275" y="982132"/>
            <a:ext cx="10594427" cy="5276778"/>
          </a:xfrm>
        </p:spPr>
        <p:txBody>
          <a:bodyPr/>
          <a:lstStyle/>
          <a:p>
            <a:r>
              <a:rPr lang="es-MX" b="1" dirty="0" smtClean="0"/>
              <a:t>Emisiones contaminantes</a:t>
            </a:r>
            <a:endParaRPr lang="es-MX" b="1" dirty="0"/>
          </a:p>
        </p:txBody>
      </p:sp>
    </p:spTree>
    <p:extLst>
      <p:ext uri="{BB962C8B-B14F-4D97-AF65-F5344CB8AC3E}">
        <p14:creationId xmlns:p14="http://schemas.microsoft.com/office/powerpoint/2010/main" val="23405466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Combustible sucio e inadecuado</a:t>
            </a:r>
            <a:endParaRPr lang="es-MX" dirty="0"/>
          </a:p>
        </p:txBody>
      </p:sp>
      <p:sp>
        <p:nvSpPr>
          <p:cNvPr id="3" name="Marcador de contenido 2"/>
          <p:cNvSpPr>
            <a:spLocks noGrp="1"/>
          </p:cNvSpPr>
          <p:nvPr>
            <p:ph idx="1"/>
          </p:nvPr>
        </p:nvSpPr>
        <p:spPr/>
        <p:txBody>
          <a:bodyPr/>
          <a:lstStyle/>
          <a:p>
            <a:r>
              <a:rPr lang="es-MX" dirty="0" smtClean="0"/>
              <a:t>El combustible sucio causa mas contaminación de lo normal debido a que no se encuentra en su mezcla correcta  y contiene otros componentes que provocan una mala combustión y esto hace mas contaminación.</a:t>
            </a:r>
          </a:p>
          <a:p>
            <a:r>
              <a:rPr lang="es-MX" dirty="0" smtClean="0"/>
              <a:t>Además el combustible inadecuado también provoca una contaminación mas de lo permitido debido a que su mezcla no es la adecuada y contiene una clase de componentes que provocan una alteración de gases muy contaminantes.</a:t>
            </a:r>
            <a:endParaRPr lang="es-MX" dirty="0"/>
          </a:p>
        </p:txBody>
      </p:sp>
    </p:spTree>
    <p:extLst>
      <p:ext uri="{BB962C8B-B14F-4D97-AF65-F5344CB8AC3E}">
        <p14:creationId xmlns:p14="http://schemas.microsoft.com/office/powerpoint/2010/main" val="29561889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Tiempo de inyección incorrecto</a:t>
            </a:r>
            <a:endParaRPr lang="es-MX" dirty="0"/>
          </a:p>
        </p:txBody>
      </p:sp>
      <p:sp>
        <p:nvSpPr>
          <p:cNvPr id="3" name="Marcador de contenido 2"/>
          <p:cNvSpPr>
            <a:spLocks noGrp="1"/>
          </p:cNvSpPr>
          <p:nvPr>
            <p:ph idx="1"/>
          </p:nvPr>
        </p:nvSpPr>
        <p:spPr/>
        <p:txBody>
          <a:bodyPr/>
          <a:lstStyle/>
          <a:p>
            <a:pPr marL="0" indent="0">
              <a:buNone/>
            </a:pPr>
            <a:r>
              <a:rPr lang="es-MX" dirty="0" smtClean="0"/>
              <a:t>Las posibles causas pueden ser el circuito de los inyectores no este funcionando correctamente o no les llegue la corriente para activarse o desactivarse en el tiempo requerido.</a:t>
            </a:r>
            <a:endParaRPr lang="es-MX" dirty="0"/>
          </a:p>
        </p:txBody>
      </p:sp>
      <p:pic>
        <p:nvPicPr>
          <p:cNvPr id="6" name="Imagen 5"/>
          <p:cNvPicPr>
            <a:picLocks noChangeAspect="1"/>
          </p:cNvPicPr>
          <p:nvPr/>
        </p:nvPicPr>
        <p:blipFill>
          <a:blip r:embed="rId2"/>
          <a:stretch>
            <a:fillRect/>
          </a:stretch>
        </p:blipFill>
        <p:spPr>
          <a:xfrm>
            <a:off x="4833445" y="3412249"/>
            <a:ext cx="4038600" cy="3028950"/>
          </a:xfrm>
          <a:prstGeom prst="rect">
            <a:avLst/>
          </a:prstGeom>
        </p:spPr>
      </p:pic>
    </p:spTree>
    <p:extLst>
      <p:ext uri="{BB962C8B-B14F-4D97-AF65-F5344CB8AC3E}">
        <p14:creationId xmlns:p14="http://schemas.microsoft.com/office/powerpoint/2010/main" val="40423556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Inyección optima</a:t>
            </a:r>
            <a:endParaRPr lang="es-MX" b="1" dirty="0"/>
          </a:p>
        </p:txBody>
      </p:sp>
      <p:sp>
        <p:nvSpPr>
          <p:cNvPr id="3" name="Marcador de contenido 2"/>
          <p:cNvSpPr>
            <a:spLocks noGrp="1"/>
          </p:cNvSpPr>
          <p:nvPr>
            <p:ph idx="1"/>
          </p:nvPr>
        </p:nvSpPr>
        <p:spPr/>
        <p:txBody>
          <a:bodyPr/>
          <a:lstStyle/>
          <a:p>
            <a:r>
              <a:rPr lang="es-MX" sz="2800" b="1" dirty="0" smtClean="0"/>
              <a:t>Máxima potencia o rendimiento</a:t>
            </a:r>
          </a:p>
          <a:p>
            <a:pPr marL="0" indent="0">
              <a:buNone/>
            </a:pPr>
            <a:r>
              <a:rPr lang="es-MX" sz="2800" dirty="0" smtClean="0"/>
              <a:t>Cuando el sistema de inyección se encuentra de mejor manera tiene muchas ventajas considerables así como la que mencionamos máxima potencia  y mejor rendimiento en combustible.</a:t>
            </a:r>
            <a:endParaRPr lang="es-MX" dirty="0"/>
          </a:p>
        </p:txBody>
      </p:sp>
      <p:pic>
        <p:nvPicPr>
          <p:cNvPr id="4" name="Imagen 3"/>
          <p:cNvPicPr>
            <a:picLocks noChangeAspect="1"/>
          </p:cNvPicPr>
          <p:nvPr/>
        </p:nvPicPr>
        <p:blipFill>
          <a:blip r:embed="rId2"/>
          <a:stretch>
            <a:fillRect/>
          </a:stretch>
        </p:blipFill>
        <p:spPr>
          <a:xfrm>
            <a:off x="8574308" y="-29324"/>
            <a:ext cx="3617692" cy="2315323"/>
          </a:xfrm>
          <a:prstGeom prst="rect">
            <a:avLst/>
          </a:prstGeom>
        </p:spPr>
      </p:pic>
    </p:spTree>
    <p:extLst>
      <p:ext uri="{BB962C8B-B14F-4D97-AF65-F5344CB8AC3E}">
        <p14:creationId xmlns:p14="http://schemas.microsoft.com/office/powerpoint/2010/main" val="2172811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Mínimas emisiones</a:t>
            </a:r>
            <a:endParaRPr lang="es-MX" dirty="0"/>
          </a:p>
        </p:txBody>
      </p:sp>
      <p:sp>
        <p:nvSpPr>
          <p:cNvPr id="3" name="Marcador de contenido 2"/>
          <p:cNvSpPr>
            <a:spLocks noGrp="1"/>
          </p:cNvSpPr>
          <p:nvPr>
            <p:ph idx="1"/>
          </p:nvPr>
        </p:nvSpPr>
        <p:spPr/>
        <p:txBody>
          <a:bodyPr/>
          <a:lstStyle/>
          <a:p>
            <a:r>
              <a:rPr lang="es-MX" dirty="0" smtClean="0"/>
              <a:t>Como ya hemos mencionado al tener en perfectas condiciones nuestro sistema de inyección además de tener, máxima potencia y mejor rendimiento otra de las grandes ventajas es que tenemos mínimas emisiones de gases contaminantes.</a:t>
            </a:r>
            <a:endParaRPr lang="es-MX" dirty="0"/>
          </a:p>
        </p:txBody>
      </p:sp>
      <p:pic>
        <p:nvPicPr>
          <p:cNvPr id="4" name="Imagen 3"/>
          <p:cNvPicPr>
            <a:picLocks noChangeAspect="1"/>
          </p:cNvPicPr>
          <p:nvPr/>
        </p:nvPicPr>
        <p:blipFill>
          <a:blip r:embed="rId2"/>
          <a:stretch>
            <a:fillRect/>
          </a:stretch>
        </p:blipFill>
        <p:spPr>
          <a:xfrm>
            <a:off x="7299435" y="3610834"/>
            <a:ext cx="3047342" cy="3078123"/>
          </a:xfrm>
          <a:prstGeom prst="rect">
            <a:avLst/>
          </a:prstGeom>
        </p:spPr>
      </p:pic>
    </p:spTree>
    <p:extLst>
      <p:ext uri="{BB962C8B-B14F-4D97-AF65-F5344CB8AC3E}">
        <p14:creationId xmlns:p14="http://schemas.microsoft.com/office/powerpoint/2010/main" val="32588383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MX" b="1" dirty="0"/>
              <a:t>- Componentes de la mezcla de gases </a:t>
            </a:r>
            <a:br>
              <a:rPr lang="es-MX" b="1" dirty="0"/>
            </a:br>
            <a:r>
              <a:rPr lang="es-MX" b="1" dirty="0"/>
              <a:t>de escape.</a:t>
            </a:r>
          </a:p>
        </p:txBody>
      </p:sp>
      <p:sp>
        <p:nvSpPr>
          <p:cNvPr id="5" name="Marcador de contenido 4"/>
          <p:cNvSpPr>
            <a:spLocks noGrp="1"/>
          </p:cNvSpPr>
          <p:nvPr>
            <p:ph idx="1"/>
          </p:nvPr>
        </p:nvSpPr>
        <p:spPr/>
        <p:txBody>
          <a:bodyPr/>
          <a:lstStyle/>
          <a:p>
            <a:r>
              <a:rPr lang="es-MX" b="1" dirty="0"/>
              <a:t>Del resultado del proceso de </a:t>
            </a:r>
            <a:r>
              <a:rPr lang="es-MX" b="1" dirty="0" err="1"/>
              <a:t>combustion</a:t>
            </a:r>
            <a:r>
              <a:rPr lang="es-MX" b="1" dirty="0"/>
              <a:t> del motor se obtienen diversos gases y productos, entre ellos los mas importantes son el CO ( </a:t>
            </a:r>
            <a:r>
              <a:rPr lang="es-MX" b="1" dirty="0" err="1"/>
              <a:t>monoxido</a:t>
            </a:r>
            <a:r>
              <a:rPr lang="es-MX" b="1" dirty="0"/>
              <a:t> de carbono ), el CO2 ( </a:t>
            </a:r>
            <a:r>
              <a:rPr lang="es-MX" b="1" dirty="0" err="1"/>
              <a:t>dioxido</a:t>
            </a:r>
            <a:r>
              <a:rPr lang="es-MX" b="1" dirty="0"/>
              <a:t> de carbono ), el O2 ( Oxigeno ) , Hidrocarburos no quemados ( HC ), </a:t>
            </a:r>
            <a:r>
              <a:rPr lang="es-MX" b="1" dirty="0" err="1"/>
              <a:t>Nitrogeno</a:t>
            </a:r>
            <a:r>
              <a:rPr lang="es-MX" b="1" dirty="0"/>
              <a:t> , Agua y bajo ciertas condiciones </a:t>
            </a:r>
            <a:r>
              <a:rPr lang="es-MX" b="1" dirty="0" err="1"/>
              <a:t>Nox</a:t>
            </a:r>
            <a:r>
              <a:rPr lang="es-MX" b="1" dirty="0"/>
              <a:t> ( </a:t>
            </a:r>
            <a:r>
              <a:rPr lang="es-MX" b="1" dirty="0" err="1"/>
              <a:t>oxidos</a:t>
            </a:r>
            <a:r>
              <a:rPr lang="es-MX" b="1" dirty="0"/>
              <a:t> de </a:t>
            </a:r>
            <a:r>
              <a:rPr lang="es-MX" b="1" dirty="0" err="1"/>
              <a:t>Nitrogeno</a:t>
            </a:r>
            <a:r>
              <a:rPr lang="es-MX" b="1" dirty="0" smtClean="0"/>
              <a:t>)</a:t>
            </a:r>
          </a:p>
          <a:p>
            <a:endParaRPr lang="es-MX" b="1" dirty="0"/>
          </a:p>
          <a:p>
            <a:r>
              <a:rPr lang="es-MX" dirty="0">
                <a:hlinkClick r:id="rId2"/>
              </a:rPr>
              <a:t>http://www.cise.com/portal/notas-tecnicas/item/302-an%C3%A1lisis-de-los-gases-de-escape-de-los-motores-de-combusti%C3%B3n-interna.html</a:t>
            </a:r>
            <a:endParaRPr lang="es-MX" dirty="0"/>
          </a:p>
        </p:txBody>
      </p:sp>
    </p:spTree>
    <p:extLst>
      <p:ext uri="{BB962C8B-B14F-4D97-AF65-F5344CB8AC3E}">
        <p14:creationId xmlns:p14="http://schemas.microsoft.com/office/powerpoint/2010/main" val="17550089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B. Concentración de gases y la ecuación de</a:t>
            </a:r>
            <a:br>
              <a:rPr lang="es-MX" dirty="0" smtClean="0"/>
            </a:br>
            <a:r>
              <a:rPr lang="es-MX" dirty="0" smtClean="0"/>
              <a:t>combustión.</a:t>
            </a:r>
            <a:endParaRPr lang="es-MX" dirty="0"/>
          </a:p>
        </p:txBody>
      </p:sp>
    </p:spTree>
    <p:extLst>
      <p:ext uri="{BB962C8B-B14F-4D97-AF65-F5344CB8AC3E}">
        <p14:creationId xmlns:p14="http://schemas.microsoft.com/office/powerpoint/2010/main" val="805288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2510" y="982132"/>
            <a:ext cx="10531366" cy="5119123"/>
          </a:xfrm>
        </p:spPr>
        <p:txBody>
          <a:bodyPr/>
          <a:lstStyle/>
          <a:p>
            <a:r>
              <a:rPr lang="es-MX" dirty="0"/>
              <a:t>• Características físicas y químicas de los </a:t>
            </a:r>
            <a:br>
              <a:rPr lang="es-MX" dirty="0"/>
            </a:br>
            <a:r>
              <a:rPr lang="es-MX" dirty="0"/>
              <a:t>combustibles</a:t>
            </a:r>
          </a:p>
        </p:txBody>
      </p:sp>
    </p:spTree>
    <p:extLst>
      <p:ext uri="{BB962C8B-B14F-4D97-AF65-F5344CB8AC3E}">
        <p14:creationId xmlns:p14="http://schemas.microsoft.com/office/powerpoint/2010/main" val="20833944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Análisis de gases</a:t>
            </a:r>
            <a:endParaRPr lang="es-MX" dirty="0"/>
          </a:p>
        </p:txBody>
      </p:sp>
      <p:sp>
        <p:nvSpPr>
          <p:cNvPr id="3" name="Marcador de contenido 2"/>
          <p:cNvSpPr>
            <a:spLocks noGrp="1"/>
          </p:cNvSpPr>
          <p:nvPr>
            <p:ph idx="1"/>
          </p:nvPr>
        </p:nvSpPr>
        <p:spPr/>
        <p:txBody>
          <a:bodyPr>
            <a:normAutofit fontScale="92500" lnSpcReduction="20000"/>
          </a:bodyPr>
          <a:lstStyle/>
          <a:p>
            <a:r>
              <a:rPr lang="es-MX" b="1" dirty="0" smtClean="0"/>
              <a:t>Análisis de Gases</a:t>
            </a:r>
          </a:p>
          <a:p>
            <a:r>
              <a:rPr lang="es-MX" dirty="0" smtClean="0"/>
              <a:t>El análisis de gases se utiliza para evaluar la emisión de gases contaminantes producidos por los motores de combustión interna.</a:t>
            </a:r>
          </a:p>
          <a:p>
            <a:r>
              <a:rPr lang="es-MX" dirty="0" smtClean="0"/>
              <a:t>En la emisión participan tres elementos fundamentales del proceso de combustión interna en los motores de gasolina: </a:t>
            </a:r>
            <a:r>
              <a:rPr lang="es-MX" b="1" dirty="0" smtClean="0"/>
              <a:t>combustible</a:t>
            </a:r>
            <a:r>
              <a:rPr lang="es-MX" dirty="0" smtClean="0"/>
              <a:t>, </a:t>
            </a:r>
            <a:r>
              <a:rPr lang="es-MX" b="1" dirty="0" smtClean="0"/>
              <a:t>oxígeno</a:t>
            </a:r>
            <a:r>
              <a:rPr lang="es-MX" dirty="0" smtClean="0"/>
              <a:t> y </a:t>
            </a:r>
            <a:r>
              <a:rPr lang="es-MX" b="1" dirty="0" smtClean="0"/>
              <a:t>calor</a:t>
            </a:r>
            <a:r>
              <a:rPr lang="es-MX" dirty="0" smtClean="0"/>
              <a:t>.</a:t>
            </a:r>
          </a:p>
          <a:p>
            <a:r>
              <a:rPr lang="es-MX" dirty="0" smtClean="0"/>
              <a:t>Consiste en un chequeo que compara y analiza los gases contaminantes del vehículo como hidrocarburo (</a:t>
            </a:r>
            <a:r>
              <a:rPr lang="es-MX" dirty="0" err="1" smtClean="0"/>
              <a:t>Hc</a:t>
            </a:r>
            <a:r>
              <a:rPr lang="es-MX" dirty="0" smtClean="0"/>
              <a:t>), monóxido de carbono (Co) y dióxido de carbono (Co2).</a:t>
            </a:r>
          </a:p>
          <a:p>
            <a:r>
              <a:rPr lang="es-MX" dirty="0" smtClean="0"/>
              <a:t>Actualmente, debido a su efecto contaminante, en la mayoría de los vehículos estos gases son tratados por un catalizador para una menor contaminación.</a:t>
            </a:r>
          </a:p>
          <a:p>
            <a:endParaRPr lang="es-MX" dirty="0"/>
          </a:p>
        </p:txBody>
      </p:sp>
      <p:sp>
        <p:nvSpPr>
          <p:cNvPr id="2050" name="AutoShape 2" descr="data:image/jpeg;base64,/9j/4AAQSkZJRgABAQAAAQABAAD/2wCEAAkGBwgHBgkIBwgKCgkLDRYPDQwMDRsUFRAWIB0iIiAdHx8kKDQsJCYxJx8fLT0tMTU3Ojo6Iys/RD84QzQ5OjcBCgoKDQwNGg8PGjclHyU3Nzc3Nzc3Nzc3Nzc3Nzc3Nzc3Nzc3Nzc3Nzc3Nzc3Nzc3Nzc3Nzc3Nzc3Nzc3Nzc3N//AABEIAFsAfwMBIgACEQEDEQH/xAAcAAADAAMBAQEAAAAAAAAAAAAEBQYCAwcBAAj/xABDEAACAQMDAgEKAQkECwEAAAABAgMABBEFEiEGMUETFCJRYXGBkaHRsQcVIzJSYoLB4TNCk7IkNERTVWNyoqPS8Bb/xAAZAQADAQEBAAAAAAAAAAAAAAAAAQIDBAX/xAAiEQACAgEEAgMBAAAAAAAAAAAAAQIRAwQSITEyQRQikRP/2gAMAwEAAhEDEQA/AOy7JQ43OC3gcUg1rz0ykRMT7QKY3mrwgCWFt6rwcUsl6mgQ+klUhMViDV2bKysvvQUm1GOcajAL1t8mcg9uPdVQerLTttFc613rCe/1BbmO1iRYpGjTDE5A5BPbuBSUaCwmYZ1S0/65Pwqj0XTJbvSfKeeywpk/o0xj8KjNP1Lz7ULYsFDKzMQpyMFasdI161sNLFrMHL8nKjI5qmI06LZO0syreTQ7Wx6GOfpTlrG8Rcw6rc/EL9qk76+um0u5bSp5oLhX3/o0BMg7bckcd/CiOierp0S8s9eEkjwkBHZctznIJHcdsGotXRpte2x3Fpt3Od0d5KoJ7AD7U6sun9QjXcNVmUn91ftQVr1Pptqnk5FcMOeEPvpja9XafKcDyv8AhmnyQbzpWoqpLatKw8QUXn6VstbG7aJWS9dVI4XAOK+PUNjINqtJk/8ALb7URZ38Kwqh3ZUYPBpDMHsb4j0b9h70FCXWnaisTtJqTPGBkpsAyPVTZ76FBliflS+81qzeJog7bnG0DaeTTAGj0zVygZNV2qRwPJDisvzZrf8Axb/witi9TaZGgR5iGAwRtP2rJeqdKPa4/wC00ARNlaXV0ph3Nk8814mg3Ed8vnOXi5yM+sED60ennUdxthYmQ9n2jt7q0ynVhqH9s00peP8ARO2xFj7tgAcnA8fdxSlkUVyRL69m1dDsmC+VtbhTnnbImB9aitY0ayj6pn01A6QGOOZRnnksDz866MZTGq4juSrdiItw9/eojqKMQ6+XtbedriPT28mjkhiwfIHJOe57mhzpWxukrFkdvFaXFisKhfRIY+s7e9FvErIpOQNvhWvUQqXlvsORhmB94Boe61RbVVi8NueRk1SYmaluTZ2wuVuIxFMSisJA2TnBBAOQffTDS5xqUqvPgLs2rz6Wc8n3/bFTmoEXEYbAOwpITjkZbCgfX5GjNJlViy8AKQMA9hWmOEXK2PJNpbV0UEsWbplJ7eo1WdDwxiaQuB8a59KNanuJI4ZYYkBIEzDJIz6qRayuo2t1DaHUpbieYZKoCoUZ4PB9/wAqmSrgSZ+jriexSNsz26nB7uorTZ6hp620Ye8tg2OQZl+9fmBr68t5pUS7u8o5BBmZTkcY78c1VXa6hp35sTSuob7ULrUbeOeG3RCSN4yF5Y84BJ9Q+dQkVZ3zz/Tj/tlr/ir96F1G5smtJTDNbs209nBqb6OeS/6c0+6vQslxNCGdio5Pw4rR1XJLa6jaWdrcLapcxg70jUscNhsZ9hX506Cy1txbNEv9kTj1itwt4P8Adp8hXAtbvNUsr6aBtcnIRiBiVlJGSM4Hupho3Tev6r/q+s3jbhnPn7gL27/P8aKBSQ4GvX+TOiKNhwMe2ts2qXhh/ODMiz+TJQ/HGPxqdUP5Fl3Hk+uhYzcQ3rgTki4twVB/VVtr+H8K1hqFa7MM3KHN71LrazNDBfCKKNyBtCZIHYHKGltxq17fa9bTXjq0zRum5QBgAEgdvWa+mvNaSaQQ3VmkYdtmYyTjJxzQrXmteUXOo2nBztEPJ9g4rm3yaMd0n7DL4jziFgRzGxz7lH8sUi15dgW4kDFAoGFGT2ptJKpubcuQI3DFs8YBAFL9Xu4LrTZRY3Ucu+RYcRtkjPsHsFd0PE648xRn5xptvZrasJGndw7lpANrKpAAGOV5JHPc/Cg47uK3k22oO/PZh+tn1nPFLNcgFr1ZPawf2UciKuDkYCKP5UyVcp6KA578d63xWhZOQ7VeobjSprQCJJUmXc/fKY8Big9A1W2j6jGuarDJLGsm5YYgGIwPR747YFabtgkkE82SYyQB7SP6Uy0gyXs+1SAvfmlNXIS6C9Q6m0S/a8lteg43luFO15Bna5LEuQF75Oe/hQPSWo6xouo3F1ZaC011cR+b25e3YCHcQMjA4HYeAAFdDsE83t0SIZI7sMH6ZGfnT+2CyvwW2jt7T66mqKTM+n7BdK0mxsFbcLWBIt37W1QM1PflZ0a71ey0oadBJNOl0VbyYyVQqST8Cq1ZQWwOMk1y7rjqCC91K1U3EcunYk2JGNxABK72Of7xGRjnaB66znLajq0umeee3pEtqOmdT3d0ZbvSNQacqFLm2YBsDxOMZrRZzdQafNvgt9VhlHBcQyA+7OKNuNVfTdQjGkateBNqgyKzIm7HIAzgj2n5V0Pp/qfULrR0mupi8odkEq8CUA8Nxx7PhRCe50aajRPDBTu1+EeZbrGDaSj+D+tfSI35xsnYFS4AYH+76S5/zGr10h8rEduOD3qM6ht5pNQjkt2AWOc+j4n0h/IH5VjnfVnm5uKJfVoJl1G6SK1lkIfIKoSMnn+dC2EFzb39tLcQPGvll/WUjufbVzqOkRvPJeMRKdxxD7PDjNBnS45dqtZIqhw2VwuPlWf98ajXsmMk4Cfq6MxW7LCONqoMfvMox8j9aVXWjjShHNFLvxg5AGN2M/Q5GKedRQiK6keXdIGRHK+sI3b47aG6iuIfM4iWjVSx2FW3A8cMD/eGAc+riujG7gjXH4InOoJ3j6huJtqB/KZIA4yQPvTCx1COa3Eu1xycjHjS17Z9QZ7sENvOG4PoniiLOEW0DJnPpf8A34VtGTRTVnuou8gAU/ow4J4px03P5JnJPPHgT+FKGK5dTjBAojTbpLYF5cheBkCm2Ki7XVRDGCZVVduWc8BR4k+qvtL/AClaFb3KxSNcGMHb5URHaP54+FRusyreaURDdwIHI3I0npso8No57jxx2pDaWtuzpG7ShmcLuXHo5OM48fpU2CifqSzuLPU9OSa1lSa3mXh1OQwI7cUj/wDymgyXyK2j2Ozx/QjmuW9D9UL0nqFxpd5dA6fLlsqCyxyftLjPDDn2HNV8nX2htIGGpEYPhFJ/60qTNIznHxdFVf8ASvToX9Fpdksi/qgW6n4dqQX1tGh8kjKoTgIoxt9mK3r+Uvp5bcbr0swGM+bOT/lpDqP5SdNkbFvd3P8ADEy1UeBSlKXbKDX3WzgknIWMRocFuefDgd/ColJ9QklWeWCO4RiWLQNkr/D6/tXQepNO/OVqbeNOW9n63spD+Yn0u2WC2TNyO5in4Tnt76xlCM+GROCkuRRP1LYWqF5LSdgCN0jQsoB445xQ8+vBx5aHTrgIw3DcyKMfOtuvaJdarLJJdBkZz4cgD1YBoGPprChXupeBg4has/j4zL48PZrku01RC8luIiq7RmQNnufDt3pDf6HaMxdGlQHnCnIHzqttdDtbeJYzd5I7BiAfrREmhx4yhOD4HkGtElFUjaMVFUjnwge2TZbOdo5xnFYFrl3/ANIUgAgkk1dy9PK6naEBxx6Hj86R3PSd8SfK364Pqh/rVJlUTMs6Kx3tjOK0RSFnZNvoDn0mxk/GqtOkU2KJZWkcdnAx9M1m/SKuAC7j29qe4VE7YtY+como3PmsLH05FhMrRjw4Hfwp+vSt7bo0l3LBGIpgMxkSbkwGLgDuoBA9+R7xLvpR9yKjFmRcDJ7jJ++PlXsepXmkxNDqOmtdkQyW6yPIwHknUKVOPVjjBFOwE2rxqdTljithbAblVAc9icH4j8aB8rjvRzXck9y89xul3gFefSHHr+lCymUPvieJM+LKQfoDQBr84yMZr1XLH0VJ9wzR9vfSR7UlCt+/t4/r9KMjmSSMb3YP3bxyaTY6P0LPKtsnk0IabGHf9n2CkrjDnHrzRxod/wBY1DAGZN3fxrWbcZ5FE+NenvSAGa1yPRPzoVtOUnIjUH1p6J+YppXpA4pgJ2spoxlZSB4B8MP5H60OUnzysbj2Er96oCoPcVgEUZwoHwoGIdrHk20vvAB/A0Lei9IXzOPH7Rkhf6cYqpIHqHyrMADHAoEQLWV5NcxieO7kBJ3ZXAx6ht9uO9MYumyfSMBTjgK2MD4HvVdWfhTsCPHSilTmFSScks2a1t0ZC59IRr7asfGvvGgZKR9D2eBvb5LW9OkNOj7mQ/KqdKxkFAH/2Q=="/>
          <p:cNvSpPr>
            <a:spLocks noChangeAspect="1" noChangeArrowheads="1"/>
          </p:cNvSpPr>
          <p:nvPr/>
        </p:nvSpPr>
        <p:spPr bwMode="auto">
          <a:xfrm>
            <a:off x="155575" y="-868363"/>
            <a:ext cx="2524125" cy="180975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15340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Los principales contaminantes lanzados por los automóviles son dióxido de carbono (CO2), monóxido de carbono (CO), óxidos de nitrógeno (</a:t>
            </a:r>
            <a:r>
              <a:rPr lang="es-MX" dirty="0" err="1"/>
              <a:t>NOx</a:t>
            </a:r>
            <a:r>
              <a:rPr lang="es-MX" dirty="0"/>
              <a:t>), hidrocarburos no quemados (HC), y compuestos de plomo y anhídrido sulfuroso.</a:t>
            </a:r>
            <a:r>
              <a:rPr lang="es-MX" dirty="0"/>
              <a:t/>
            </a:r>
            <a:br>
              <a:rPr lang="es-MX" dirty="0"/>
            </a:br>
            <a:r>
              <a:rPr lang="es-MX" dirty="0"/>
              <a:t>BSS!!</a:t>
            </a:r>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295402" y="982132"/>
            <a:ext cx="9503977" cy="3274558"/>
          </a:xfrm>
        </p:spPr>
        <p:txBody>
          <a:bodyPr>
            <a:normAutofit/>
          </a:bodyPr>
          <a:lstStyle/>
          <a:p>
            <a:r>
              <a:rPr lang="es-MX" dirty="0"/>
              <a:t>C. Comparación de la relación </a:t>
            </a:r>
            <a:br>
              <a:rPr lang="es-MX" dirty="0"/>
            </a:br>
            <a:r>
              <a:rPr lang="es-MX" dirty="0" err="1" smtClean="0"/>
              <a:t>estequiométrica</a:t>
            </a:r>
            <a:r>
              <a:rPr lang="es-MX" dirty="0" smtClean="0"/>
              <a:t>.</a:t>
            </a:r>
            <a:endParaRPr lang="es-MX" dirty="0"/>
          </a:p>
        </p:txBody>
      </p:sp>
    </p:spTree>
    <p:extLst>
      <p:ext uri="{BB962C8B-B14F-4D97-AF65-F5344CB8AC3E}">
        <p14:creationId xmlns:p14="http://schemas.microsoft.com/office/powerpoint/2010/main" val="1696311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Relación </a:t>
            </a:r>
            <a:r>
              <a:rPr lang="es-MX" dirty="0" err="1"/>
              <a:t>estequiométrica</a:t>
            </a:r>
            <a:r>
              <a:rPr lang="es-MX" dirty="0"/>
              <a:t> aire / </a:t>
            </a:r>
            <a:br>
              <a:rPr lang="es-MX" dirty="0"/>
            </a:br>
            <a:r>
              <a:rPr lang="es-MX" dirty="0"/>
              <a:t>combustible. </a:t>
            </a:r>
          </a:p>
        </p:txBody>
      </p:sp>
      <p:sp>
        <p:nvSpPr>
          <p:cNvPr id="3" name="Marcador de contenido 2"/>
          <p:cNvSpPr>
            <a:spLocks noGrp="1"/>
          </p:cNvSpPr>
          <p:nvPr>
            <p:ph idx="1"/>
          </p:nvPr>
        </p:nvSpPr>
        <p:spPr/>
        <p:txBody>
          <a:bodyPr>
            <a:normAutofit lnSpcReduction="10000"/>
          </a:bodyPr>
          <a:lstStyle/>
          <a:p>
            <a:r>
              <a:rPr lang="es-MX" b="1" dirty="0"/>
              <a:t>Mezcla </a:t>
            </a:r>
            <a:r>
              <a:rPr lang="es-MX" b="1" dirty="0" err="1"/>
              <a:t>Estequiométrica</a:t>
            </a:r>
            <a:endParaRPr lang="es-MX" b="1" dirty="0"/>
          </a:p>
          <a:p>
            <a:r>
              <a:rPr lang="es-MX" dirty="0"/>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Esta proporción se denomina "mezcla económica" y se forma con 16 partes de aire por cada parte de combustible.</a:t>
            </a:r>
          </a:p>
          <a:p>
            <a:endParaRPr lang="es-MX" dirty="0"/>
          </a:p>
        </p:txBody>
      </p:sp>
    </p:spTree>
    <p:extLst>
      <p:ext uri="{BB962C8B-B14F-4D97-AF65-F5344CB8AC3E}">
        <p14:creationId xmlns:p14="http://schemas.microsoft.com/office/powerpoint/2010/main" val="30454425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 Formación de contaminantes</a:t>
            </a:r>
          </a:p>
        </p:txBody>
      </p:sp>
    </p:spTree>
    <p:extLst>
      <p:ext uri="{BB962C8B-B14F-4D97-AF65-F5344CB8AC3E}">
        <p14:creationId xmlns:p14="http://schemas.microsoft.com/office/powerpoint/2010/main" val="39262619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t>Monóxido de </a:t>
            </a:r>
            <a:r>
              <a:rPr lang="es-ES" dirty="0" smtClean="0"/>
              <a:t>carbono</a:t>
            </a:r>
            <a:endParaRPr lang="es-MX" dirty="0"/>
          </a:p>
        </p:txBody>
      </p:sp>
      <p:sp>
        <p:nvSpPr>
          <p:cNvPr id="3" name="Marcador de contenido 2"/>
          <p:cNvSpPr>
            <a:spLocks noGrp="1"/>
          </p:cNvSpPr>
          <p:nvPr>
            <p:ph idx="1"/>
          </p:nvPr>
        </p:nvSpPr>
        <p:spPr/>
        <p:txBody>
          <a:bodyPr>
            <a:normAutofit fontScale="92500" lnSpcReduction="20000"/>
          </a:bodyPr>
          <a:lstStyle/>
          <a:p>
            <a:r>
              <a:rPr lang="es-MX" dirty="0"/>
              <a:t>El </a:t>
            </a:r>
            <a:r>
              <a:rPr lang="es-MX" b="1" dirty="0"/>
              <a:t>monóxido de carbono</a:t>
            </a:r>
            <a:r>
              <a:rPr lang="es-MX" dirty="0"/>
              <a:t> también denominado óxido de carbono (II), gas carbonoso y anhídrido carbonoso (los dos últimos cada vez más en desuso) cuya fórmula química es </a:t>
            </a:r>
            <a:r>
              <a:rPr lang="es-MX" b="1" dirty="0">
                <a:hlinkClick r:id="rId2" tooltip="Carbono"/>
              </a:rPr>
              <a:t>C</a:t>
            </a:r>
            <a:r>
              <a:rPr lang="es-MX" b="1" dirty="0">
                <a:hlinkClick r:id="rId3" tooltip="Oxígeno"/>
              </a:rPr>
              <a:t>O</a:t>
            </a:r>
            <a:r>
              <a:rPr lang="es-MX" dirty="0"/>
              <a:t>, es un </a:t>
            </a:r>
            <a:r>
              <a:rPr lang="es-MX" dirty="0">
                <a:hlinkClick r:id="rId4" tooltip="Gas"/>
              </a:rPr>
              <a:t>gas</a:t>
            </a:r>
            <a:r>
              <a:rPr lang="es-MX" dirty="0"/>
              <a:t> inodoro, incoloro, inflamable y altamente </a:t>
            </a:r>
            <a:r>
              <a:rPr lang="es-MX" dirty="0">
                <a:hlinkClick r:id="rId5" tooltip="Tóxico"/>
              </a:rPr>
              <a:t>tóxico</a:t>
            </a:r>
            <a:r>
              <a:rPr lang="es-MX" dirty="0"/>
              <a:t>. Puede causar </a:t>
            </a:r>
            <a:r>
              <a:rPr lang="es-MX" dirty="0" err="1"/>
              <a:t>la</a:t>
            </a:r>
            <a:r>
              <a:rPr lang="es-MX" dirty="0" err="1">
                <a:hlinkClick r:id="rId6" tooltip="Muerte"/>
              </a:rPr>
              <a:t>muerte</a:t>
            </a:r>
            <a:r>
              <a:rPr lang="es-MX" dirty="0"/>
              <a:t> cuando se respira en niveles elevados. Se produce por la combustión deficiente de sustancias como gas, </a:t>
            </a:r>
            <a:r>
              <a:rPr lang="es-MX" dirty="0">
                <a:hlinkClick r:id="rId7" tooltip="Gasolina"/>
              </a:rPr>
              <a:t>gasolina</a:t>
            </a:r>
            <a:r>
              <a:rPr lang="es-MX" dirty="0"/>
              <a:t>, </a:t>
            </a:r>
            <a:r>
              <a:rPr lang="es-MX" dirty="0">
                <a:hlinkClick r:id="rId8" tooltip="Keroseno"/>
              </a:rPr>
              <a:t>keroseno</a:t>
            </a:r>
            <a:r>
              <a:rPr lang="es-MX" dirty="0"/>
              <a:t>, </a:t>
            </a:r>
            <a:r>
              <a:rPr lang="es-MX" dirty="0">
                <a:hlinkClick r:id="rId9" tooltip="Carbón"/>
              </a:rPr>
              <a:t>carbón</a:t>
            </a:r>
            <a:r>
              <a:rPr lang="es-MX" dirty="0"/>
              <a:t>, </a:t>
            </a:r>
            <a:r>
              <a:rPr lang="es-MX" dirty="0">
                <a:hlinkClick r:id="rId10" tooltip="Petróleo"/>
              </a:rPr>
              <a:t>petróleo</a:t>
            </a:r>
            <a:r>
              <a:rPr lang="es-MX" dirty="0"/>
              <a:t>, </a:t>
            </a:r>
            <a:r>
              <a:rPr lang="es-MX" dirty="0">
                <a:hlinkClick r:id="rId11" tooltip="Tabaco"/>
              </a:rPr>
              <a:t>tabaco</a:t>
            </a:r>
            <a:r>
              <a:rPr lang="es-MX" dirty="0"/>
              <a:t> o </a:t>
            </a:r>
            <a:r>
              <a:rPr lang="es-MX" dirty="0">
                <a:hlinkClick r:id="rId12" tooltip="Madera"/>
              </a:rPr>
              <a:t>madera</a:t>
            </a:r>
            <a:r>
              <a:rPr lang="es-MX" dirty="0"/>
              <a:t>. Las chimeneas, las calderas, los calentadores de agua o calefactores y los aparatos domésticos que queman combustible, como las estufas u hornallas de la cocina o los calentadores a </a:t>
            </a:r>
            <a:r>
              <a:rPr lang="es-MX" dirty="0">
                <a:hlinkClick r:id="rId13" tooltip="Queroseno"/>
              </a:rPr>
              <a:t>queroseno</a:t>
            </a:r>
            <a:r>
              <a:rPr lang="es-MX" dirty="0"/>
              <a:t>, también pueden producirlo si no están funcionando bien. Los vehículos detenidos con el motor encendido también lo despiden. También se puede encontrar en las atmósferas de las </a:t>
            </a:r>
            <a:r>
              <a:rPr lang="es-MX" dirty="0">
                <a:hlinkClick r:id="rId14" tooltip="Estrella de carbono"/>
              </a:rPr>
              <a:t>estrellas de carbono</a:t>
            </a:r>
            <a:r>
              <a:rPr lang="es-MX" dirty="0"/>
              <a:t>.</a:t>
            </a:r>
            <a:endParaRPr lang="es-MX" dirty="0"/>
          </a:p>
        </p:txBody>
      </p:sp>
    </p:spTree>
    <p:extLst>
      <p:ext uri="{BB962C8B-B14F-4D97-AF65-F5344CB8AC3E}">
        <p14:creationId xmlns:p14="http://schemas.microsoft.com/office/powerpoint/2010/main" val="2118847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hidrocarburo</a:t>
            </a:r>
          </a:p>
        </p:txBody>
      </p:sp>
      <p:sp>
        <p:nvSpPr>
          <p:cNvPr id="3" name="Marcador de contenido 2"/>
          <p:cNvSpPr>
            <a:spLocks noGrp="1"/>
          </p:cNvSpPr>
          <p:nvPr>
            <p:ph idx="1"/>
          </p:nvPr>
        </p:nvSpPr>
        <p:spPr/>
        <p:txBody>
          <a:bodyPr/>
          <a:lstStyle/>
          <a:p>
            <a:r>
              <a:rPr lang="es-MX" dirty="0"/>
              <a:t>Los </a:t>
            </a:r>
            <a:r>
              <a:rPr lang="es-MX" b="1" dirty="0"/>
              <a:t>hidrocarburos</a:t>
            </a:r>
            <a:r>
              <a:rPr lang="es-MX" dirty="0"/>
              <a:t> son </a:t>
            </a:r>
            <a:r>
              <a:rPr lang="es-MX" dirty="0">
                <a:hlinkClick r:id="rId2" tooltip="Compuestos orgánicos"/>
              </a:rPr>
              <a:t>compuestos orgánicos</a:t>
            </a:r>
            <a:r>
              <a:rPr lang="es-MX" dirty="0"/>
              <a:t> formados únicamente </a:t>
            </a:r>
            <a:r>
              <a:rPr lang="es-MX" dirty="0" err="1"/>
              <a:t>por</a:t>
            </a:r>
            <a:r>
              <a:rPr lang="es-MX" dirty="0" err="1">
                <a:hlinkClick r:id="rId3" tooltip="Átomo"/>
              </a:rPr>
              <a:t>átomos</a:t>
            </a:r>
            <a:r>
              <a:rPr lang="es-MX" dirty="0"/>
              <a:t> de </a:t>
            </a:r>
            <a:r>
              <a:rPr lang="es-MX" dirty="0">
                <a:hlinkClick r:id="rId4" tooltip="Carbono"/>
              </a:rPr>
              <a:t>carbono</a:t>
            </a:r>
            <a:r>
              <a:rPr lang="es-MX" dirty="0"/>
              <a:t> e </a:t>
            </a:r>
            <a:r>
              <a:rPr lang="es-MX" dirty="0">
                <a:hlinkClick r:id="rId5" tooltip="Hidrógeno"/>
              </a:rPr>
              <a:t>hidrógeno</a:t>
            </a:r>
            <a:r>
              <a:rPr lang="es-MX" dirty="0"/>
              <a:t>. La estructura molecular consiste en un armazón de átomos de carbono a los que se unen los átomos de hidrógeno. Los hidrocarburos son los compuestos básicos de la </a:t>
            </a:r>
            <a:r>
              <a:rPr lang="es-MX" dirty="0">
                <a:hlinkClick r:id="rId6" tooltip="Química Orgánica"/>
              </a:rPr>
              <a:t>Química Orgánica</a:t>
            </a:r>
            <a:r>
              <a:rPr lang="es-MX" dirty="0"/>
              <a:t>. Las cadenas de átomos de carbono pueden ser lineales o ramificadas y abiertas o cerradas. Los que tienen en su molécula otros elementos químicos (</a:t>
            </a:r>
            <a:r>
              <a:rPr lang="es-MX" dirty="0" err="1">
                <a:hlinkClick r:id="rId7" tooltip="Heteroátomo"/>
              </a:rPr>
              <a:t>heteroátomos</a:t>
            </a:r>
            <a:r>
              <a:rPr lang="es-MX" dirty="0"/>
              <a:t>),se denominan </a:t>
            </a:r>
            <a:r>
              <a:rPr lang="es-MX" b="1" dirty="0"/>
              <a:t>hidrocarburos sustituidos</a:t>
            </a:r>
            <a:r>
              <a:rPr lang="es-MX" dirty="0"/>
              <a:t>.</a:t>
            </a:r>
            <a:endParaRPr lang="es-MX" dirty="0"/>
          </a:p>
        </p:txBody>
      </p:sp>
    </p:spTree>
    <p:extLst>
      <p:ext uri="{BB962C8B-B14F-4D97-AF65-F5344CB8AC3E}">
        <p14:creationId xmlns:p14="http://schemas.microsoft.com/office/powerpoint/2010/main" val="1585011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t>Óxidos de </a:t>
            </a:r>
            <a:r>
              <a:rPr lang="es-ES" dirty="0" smtClean="0"/>
              <a:t>nitrógeno</a:t>
            </a:r>
            <a:endParaRPr lang="es-MX" dirty="0"/>
          </a:p>
        </p:txBody>
      </p:sp>
      <p:sp>
        <p:nvSpPr>
          <p:cNvPr id="3" name="Marcador de contenido 2"/>
          <p:cNvSpPr>
            <a:spLocks noGrp="1"/>
          </p:cNvSpPr>
          <p:nvPr>
            <p:ph idx="1"/>
          </p:nvPr>
        </p:nvSpPr>
        <p:spPr/>
        <p:txBody>
          <a:bodyPr/>
          <a:lstStyle/>
          <a:p>
            <a:r>
              <a:rPr lang="es-MX" dirty="0"/>
              <a:t>El término </a:t>
            </a:r>
            <a:r>
              <a:rPr lang="es-MX" b="1" dirty="0"/>
              <a:t>óxidos de nitrógeno</a:t>
            </a:r>
            <a:r>
              <a:rPr lang="es-MX" dirty="0"/>
              <a:t> (</a:t>
            </a:r>
            <a:r>
              <a:rPr lang="es-MX" b="1" dirty="0" err="1"/>
              <a:t>N</a:t>
            </a:r>
            <a:r>
              <a:rPr lang="es-MX" b="1" baseline="-25000" dirty="0" err="1"/>
              <a:t>x</a:t>
            </a:r>
            <a:r>
              <a:rPr lang="es-MX" b="1" dirty="0" err="1"/>
              <a:t>O</a:t>
            </a:r>
            <a:r>
              <a:rPr lang="es-MX" b="1" baseline="-25000" dirty="0" err="1"/>
              <a:t>y</a:t>
            </a:r>
            <a:r>
              <a:rPr lang="es-MX" dirty="0"/>
              <a:t>) se aplica a varios </a:t>
            </a:r>
            <a:r>
              <a:rPr lang="es-MX" dirty="0">
                <a:hlinkClick r:id="rId2" tooltip="Compuesto químico"/>
              </a:rPr>
              <a:t>compuestos químicos</a:t>
            </a:r>
            <a:r>
              <a:rPr lang="es-MX" dirty="0"/>
              <a:t> </a:t>
            </a:r>
            <a:r>
              <a:rPr lang="es-MX" dirty="0">
                <a:hlinkClick r:id="rId3" tooltip="Compuesto binario"/>
              </a:rPr>
              <a:t>binarios</a:t>
            </a:r>
            <a:r>
              <a:rPr lang="es-MX" dirty="0"/>
              <a:t> </a:t>
            </a:r>
            <a:r>
              <a:rPr lang="es-MX" dirty="0">
                <a:hlinkClick r:id="rId4" tooltip="Gas"/>
              </a:rPr>
              <a:t>gaseosos</a:t>
            </a:r>
            <a:r>
              <a:rPr lang="es-MX" dirty="0"/>
              <a:t> formados por la combinación </a:t>
            </a:r>
            <a:r>
              <a:rPr lang="es-MX" dirty="0" err="1"/>
              <a:t>de</a:t>
            </a:r>
            <a:r>
              <a:rPr lang="es-MX" dirty="0" err="1">
                <a:hlinkClick r:id="rId5" tooltip="Oxígeno"/>
              </a:rPr>
              <a:t>oxígeno</a:t>
            </a:r>
            <a:r>
              <a:rPr lang="es-MX" dirty="0"/>
              <a:t> y </a:t>
            </a:r>
            <a:r>
              <a:rPr lang="es-MX" dirty="0">
                <a:hlinkClick r:id="rId6" tooltip="Nitrógeno"/>
              </a:rPr>
              <a:t>nitrógeno</a:t>
            </a:r>
            <a:r>
              <a:rPr lang="es-MX" dirty="0"/>
              <a:t>. El proceso de formación más habitual de estos </a:t>
            </a:r>
            <a:r>
              <a:rPr lang="es-MX" dirty="0">
                <a:hlinkClick r:id="rId7" tooltip="Compuesto inorgánico"/>
              </a:rPr>
              <a:t>compuestos inorgánicos</a:t>
            </a:r>
            <a:r>
              <a:rPr lang="es-MX" dirty="0"/>
              <a:t> es la </a:t>
            </a:r>
            <a:r>
              <a:rPr lang="es-MX" dirty="0">
                <a:hlinkClick r:id="rId8" tooltip="Combustión"/>
              </a:rPr>
              <a:t>combustión</a:t>
            </a:r>
            <a:r>
              <a:rPr lang="es-MX" dirty="0"/>
              <a:t> a altas temperaturas, proceso en el cual habitualmente el </a:t>
            </a:r>
            <a:r>
              <a:rPr lang="es-MX" dirty="0">
                <a:hlinkClick r:id="rId9" tooltip="Aire"/>
              </a:rPr>
              <a:t>aire</a:t>
            </a:r>
            <a:r>
              <a:rPr lang="es-MX" dirty="0"/>
              <a:t> es el </a:t>
            </a:r>
            <a:r>
              <a:rPr lang="es-MX" dirty="0">
                <a:hlinkClick r:id="rId10" tooltip="Comburente"/>
              </a:rPr>
              <a:t>comburente</a:t>
            </a:r>
            <a:r>
              <a:rPr lang="es-MX" dirty="0"/>
              <a:t>.</a:t>
            </a:r>
            <a:endParaRPr lang="es-MX" dirty="0"/>
          </a:p>
        </p:txBody>
      </p:sp>
    </p:spTree>
    <p:extLst>
      <p:ext uri="{BB962C8B-B14F-4D97-AF65-F5344CB8AC3E}">
        <p14:creationId xmlns:p14="http://schemas.microsoft.com/office/powerpoint/2010/main" val="220608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smtClean="0"/>
              <a:t>Ozono</a:t>
            </a:r>
            <a:endParaRPr lang="es-MX" dirty="0"/>
          </a:p>
        </p:txBody>
      </p:sp>
      <p:sp>
        <p:nvSpPr>
          <p:cNvPr id="3" name="Marcador de contenido 2"/>
          <p:cNvSpPr>
            <a:spLocks noGrp="1"/>
          </p:cNvSpPr>
          <p:nvPr>
            <p:ph idx="1"/>
          </p:nvPr>
        </p:nvSpPr>
        <p:spPr/>
        <p:txBody>
          <a:bodyPr/>
          <a:lstStyle/>
          <a:p>
            <a:r>
              <a:rPr lang="es-MX" dirty="0"/>
              <a:t>El </a:t>
            </a:r>
            <a:r>
              <a:rPr lang="es-MX" b="1" dirty="0"/>
              <a:t>ozono</a:t>
            </a:r>
            <a:r>
              <a:rPr lang="es-MX" dirty="0"/>
              <a:t> (</a:t>
            </a:r>
            <a:r>
              <a:rPr lang="es-MX" b="1" dirty="0"/>
              <a:t>O</a:t>
            </a:r>
            <a:r>
              <a:rPr lang="es-MX" b="1" baseline="-25000" dirty="0"/>
              <a:t>3</a:t>
            </a:r>
            <a:r>
              <a:rPr lang="es-MX" dirty="0"/>
              <a:t>) es una sustancia cuya molécula está compuesta por tres átomos </a:t>
            </a:r>
            <a:r>
              <a:rPr lang="es-MX" dirty="0" err="1"/>
              <a:t>de</a:t>
            </a:r>
            <a:r>
              <a:rPr lang="es-MX" dirty="0" err="1">
                <a:hlinkClick r:id="rId2" tooltip="Oxígeno"/>
              </a:rPr>
              <a:t>oxígeno</a:t>
            </a:r>
            <a:r>
              <a:rPr lang="es-MX" dirty="0"/>
              <a:t>, formada al disociarse los 2 átomos que componen el gas de oxígeno. Cada átomo de oxígeno liberado se une a otra molécula de oxígeno (O</a:t>
            </a:r>
            <a:r>
              <a:rPr lang="es-MX" baseline="-25000" dirty="0"/>
              <a:t>2</a:t>
            </a:r>
            <a:r>
              <a:rPr lang="es-MX" dirty="0"/>
              <a:t>), formando moléculas de Ozono (O</a:t>
            </a:r>
            <a:r>
              <a:rPr lang="es-MX" baseline="-25000" dirty="0"/>
              <a:t>3</a:t>
            </a:r>
            <a:r>
              <a:rPr lang="es-MX" dirty="0" smtClean="0"/>
              <a:t>)</a:t>
            </a:r>
          </a:p>
          <a:p>
            <a:r>
              <a:rPr lang="es-MX" dirty="0">
                <a:hlinkClick r:id="rId3"/>
              </a:rPr>
              <a:t>http://es.wikipedia.org/wiki/Ozono</a:t>
            </a:r>
            <a:r>
              <a:rPr lang="es-MX" dirty="0" smtClean="0"/>
              <a:t>.</a:t>
            </a:r>
            <a:endParaRPr lang="es-MX" dirty="0"/>
          </a:p>
        </p:txBody>
      </p:sp>
    </p:spTree>
    <p:extLst>
      <p:ext uri="{BB962C8B-B14F-4D97-AF65-F5344CB8AC3E}">
        <p14:creationId xmlns:p14="http://schemas.microsoft.com/office/powerpoint/2010/main" val="41765641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a:t>Cetanos</a:t>
            </a:r>
            <a:r>
              <a:rPr lang="es-MX" dirty="0"/>
              <a:t>.</a:t>
            </a:r>
          </a:p>
        </p:txBody>
      </p:sp>
      <p:sp>
        <p:nvSpPr>
          <p:cNvPr id="3" name="Marcador de contenido 2"/>
          <p:cNvSpPr>
            <a:spLocks noGrp="1"/>
          </p:cNvSpPr>
          <p:nvPr>
            <p:ph idx="1"/>
          </p:nvPr>
        </p:nvSpPr>
        <p:spPr/>
        <p:txBody>
          <a:bodyPr>
            <a:normAutofit fontScale="92500" lnSpcReduction="20000"/>
          </a:bodyPr>
          <a:lstStyle/>
          <a:p>
            <a:r>
              <a:rPr lang="es-MX" dirty="0"/>
              <a:t>El </a:t>
            </a:r>
            <a:r>
              <a:rPr lang="es-MX" b="1" dirty="0"/>
              <a:t>número o índice de </a:t>
            </a:r>
            <a:r>
              <a:rPr lang="es-MX" b="1" dirty="0" err="1"/>
              <a:t>cetano</a:t>
            </a:r>
            <a:r>
              <a:rPr lang="es-MX" dirty="0"/>
              <a:t> guarda relación con el tiempo que transcurre entre la inyección del carburante y el comienzo de su combustión, denominado “Intervalo de encendido”. Una combustión de calidad ocurre cuando se produce una ignición rápida seguida de un quemado total y uniforme del carburante.</a:t>
            </a:r>
          </a:p>
          <a:p>
            <a:r>
              <a:rPr lang="es-MX" dirty="0"/>
              <a:t>Cuanto más elevado es el número de </a:t>
            </a:r>
            <a:r>
              <a:rPr lang="es-MX" dirty="0" err="1"/>
              <a:t>cetano</a:t>
            </a:r>
            <a:r>
              <a:rPr lang="es-MX" dirty="0"/>
              <a:t>, menor es el retraso de la ignición y mejor es la calidad de combustión. Por el contrario, aquellos carburantes con un bajo número de </a:t>
            </a:r>
            <a:r>
              <a:rPr lang="es-MX" dirty="0" err="1"/>
              <a:t>cetano</a:t>
            </a:r>
            <a:r>
              <a:rPr lang="es-MX" dirty="0"/>
              <a:t> requieren mayor tiempo para que ocurra la ignición y después queman muy rápidamente, produciendo altos índices de elevación de presión</a:t>
            </a:r>
            <a:r>
              <a:rPr lang="es-MX" dirty="0" smtClean="0"/>
              <a:t>.</a:t>
            </a:r>
          </a:p>
          <a:p>
            <a:r>
              <a:rPr lang="es-MX" dirty="0">
                <a:hlinkClick r:id="rId2"/>
              </a:rPr>
              <a:t>http://es.wikipedia.org/wiki/%C3%8Dndice_de_cetano</a:t>
            </a:r>
            <a:endParaRPr lang="es-MX" dirty="0"/>
          </a:p>
        </p:txBody>
      </p:sp>
    </p:spTree>
    <p:extLst>
      <p:ext uri="{BB962C8B-B14F-4D97-AF65-F5344CB8AC3E}">
        <p14:creationId xmlns:p14="http://schemas.microsoft.com/office/powerpoint/2010/main" val="1604499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4/47/Combustion_methane.es.png/400px-Combustion_methane.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0" y="141890"/>
            <a:ext cx="3810000" cy="232410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04041" y="982132"/>
            <a:ext cx="10625959" cy="5213716"/>
          </a:xfrm>
        </p:spPr>
        <p:txBody>
          <a:bodyPr/>
          <a:lstStyle/>
          <a:p>
            <a:r>
              <a:rPr lang="es-MX" dirty="0"/>
              <a:t>La </a:t>
            </a:r>
            <a:r>
              <a:rPr lang="es-MX" b="1" dirty="0"/>
              <a:t>combustión</a:t>
            </a:r>
            <a:r>
              <a:rPr lang="es-MX" dirty="0"/>
              <a:t> es una </a:t>
            </a:r>
            <a:r>
              <a:rPr lang="es-MX" dirty="0">
                <a:hlinkClick r:id="rId3" tooltip="Reacción exotérmica"/>
              </a:rPr>
              <a:t>reacción química</a:t>
            </a:r>
            <a:r>
              <a:rPr lang="es-MX" dirty="0"/>
              <a:t> de </a:t>
            </a:r>
            <a:r>
              <a:rPr lang="es-MX" dirty="0">
                <a:hlinkClick r:id="rId4" tooltip="Reducción-oxidación"/>
              </a:rPr>
              <a:t>oxidación</a:t>
            </a:r>
            <a:r>
              <a:rPr lang="es-MX" dirty="0"/>
              <a:t>, en la cual generalmente se desprende una gran cantidad </a:t>
            </a:r>
            <a:r>
              <a:rPr lang="es-MX" dirty="0" err="1"/>
              <a:t>de</a:t>
            </a:r>
            <a:r>
              <a:rPr lang="es-MX" dirty="0" err="1">
                <a:hlinkClick r:id="rId5" tooltip="Energía"/>
              </a:rPr>
              <a:t>energía</a:t>
            </a:r>
            <a:r>
              <a:rPr lang="es-MX" dirty="0"/>
              <a:t>, en forma de </a:t>
            </a:r>
            <a:r>
              <a:rPr lang="es-MX" dirty="0">
                <a:hlinkClick r:id="rId6" tooltip="Calor"/>
              </a:rPr>
              <a:t>calor</a:t>
            </a:r>
            <a:r>
              <a:rPr lang="es-MX" dirty="0"/>
              <a:t> y </a:t>
            </a:r>
            <a:r>
              <a:rPr lang="es-MX" dirty="0">
                <a:hlinkClick r:id="rId7" tooltip="Luz"/>
              </a:rPr>
              <a:t>luz</a:t>
            </a:r>
            <a:r>
              <a:rPr lang="es-MX" dirty="0"/>
              <a:t>, manifestándose visualmente como </a:t>
            </a:r>
            <a:r>
              <a:rPr lang="es-MX" dirty="0">
                <a:hlinkClick r:id="rId8" tooltip="Fuego"/>
              </a:rPr>
              <a:t>fuego</a:t>
            </a:r>
            <a:r>
              <a:rPr lang="es-MX" dirty="0" smtClean="0"/>
              <a:t>.</a:t>
            </a:r>
            <a:br>
              <a:rPr lang="es-MX" dirty="0" smtClean="0"/>
            </a:br>
            <a:r>
              <a:rPr lang="es-MX" dirty="0">
                <a:hlinkClick r:id="rId9"/>
              </a:rPr>
              <a:t>http://es.wikipedia.org/wiki/Combusti%C3%B3n</a:t>
            </a:r>
            <a:endParaRPr lang="es-MX" dirty="0"/>
          </a:p>
        </p:txBody>
      </p:sp>
    </p:spTree>
    <p:extLst>
      <p:ext uri="{BB962C8B-B14F-4D97-AF65-F5344CB8AC3E}">
        <p14:creationId xmlns:p14="http://schemas.microsoft.com/office/powerpoint/2010/main" val="1252425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t>ZUFRE EN LOS </a:t>
            </a:r>
            <a:r>
              <a:rPr lang="es-MX" b="1" dirty="0" smtClean="0"/>
              <a:t>COMBUSTIBLES</a:t>
            </a:r>
            <a:endParaRPr lang="es-MX" dirty="0"/>
          </a:p>
        </p:txBody>
      </p:sp>
      <p:sp>
        <p:nvSpPr>
          <p:cNvPr id="3" name="Marcador de contenido 2"/>
          <p:cNvSpPr>
            <a:spLocks noGrp="1"/>
          </p:cNvSpPr>
          <p:nvPr>
            <p:ph idx="1"/>
          </p:nvPr>
        </p:nvSpPr>
        <p:spPr/>
        <p:txBody>
          <a:bodyPr/>
          <a:lstStyle/>
          <a:p>
            <a:r>
              <a:rPr lang="es-MX" dirty="0"/>
              <a:t>He abierto un </a:t>
            </a:r>
            <a:r>
              <a:rPr lang="es-MX" dirty="0" err="1"/>
              <a:t>thread</a:t>
            </a:r>
            <a:r>
              <a:rPr lang="es-MX" dirty="0"/>
              <a:t> referido al Azufre en los combustibles, considerando los efectos quizá imperceptibles que éste tiene sobre el medio ambiente, la vida de las personas y, respecto a nuestros autos, el deterioro que produce sobre los motores. Adicionalmente, haciendo un seguimiento sobre la torpe e ineficiente política del Estado en la regulación del azufre, ubicándonos en el rezago mundial en esta </a:t>
            </a:r>
            <a:r>
              <a:rPr lang="es-MX" dirty="0" smtClean="0"/>
              <a:t>materia.</a:t>
            </a:r>
          </a:p>
          <a:p>
            <a:r>
              <a:rPr lang="es-MX" dirty="0">
                <a:hlinkClick r:id="rId2"/>
              </a:rPr>
              <a:t>http://www.todoautos.com.pe/f9/azufre-en-los-combustibles-recorta-la-vida-util-del-motor-7668.html</a:t>
            </a:r>
            <a:endParaRPr lang="es-MX" dirty="0"/>
          </a:p>
        </p:txBody>
      </p:sp>
    </p:spTree>
    <p:extLst>
      <p:ext uri="{BB962C8B-B14F-4D97-AF65-F5344CB8AC3E}">
        <p14:creationId xmlns:p14="http://schemas.microsoft.com/office/powerpoint/2010/main" val="1683883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Aditivos</a:t>
            </a:r>
            <a:endParaRPr lang="es-MX" dirty="0"/>
          </a:p>
        </p:txBody>
      </p:sp>
      <p:sp>
        <p:nvSpPr>
          <p:cNvPr id="3" name="Marcador de contenido 2"/>
          <p:cNvSpPr>
            <a:spLocks noGrp="1"/>
          </p:cNvSpPr>
          <p:nvPr>
            <p:ph idx="1"/>
          </p:nvPr>
        </p:nvSpPr>
        <p:spPr/>
        <p:txBody>
          <a:bodyPr/>
          <a:lstStyle/>
          <a:p>
            <a:r>
              <a:rPr lang="es-MX" dirty="0"/>
              <a:t>Un </a:t>
            </a:r>
            <a:r>
              <a:rPr lang="es-MX" b="1" dirty="0"/>
              <a:t>aditivo para combustible</a:t>
            </a:r>
            <a:r>
              <a:rPr lang="es-MX" dirty="0"/>
              <a:t> Es una sustancia química agregada a un producto para mejorar sus propiedades, en el caso de los combustibles dicha sustancia es utilizada en pequeñas cantidades añadida durante su elaboración por el fabricante, para cambiar las características del mismo y para mejorar sus propiedades</a:t>
            </a:r>
            <a:r>
              <a:rPr lang="es-MX" dirty="0" smtClean="0"/>
              <a:t>.</a:t>
            </a:r>
          </a:p>
          <a:p>
            <a:r>
              <a:rPr lang="es-MX" dirty="0">
                <a:hlinkClick r:id="rId2"/>
              </a:rPr>
              <a:t>http://es.wikipedia.org/wiki/Aditivo_(combustible)</a:t>
            </a:r>
            <a:endParaRPr lang="es-MX" dirty="0"/>
          </a:p>
        </p:txBody>
      </p:sp>
    </p:spTree>
    <p:extLst>
      <p:ext uri="{BB962C8B-B14F-4D97-AF65-F5344CB8AC3E}">
        <p14:creationId xmlns:p14="http://schemas.microsoft.com/office/powerpoint/2010/main" val="15726034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Conclusión </a:t>
            </a:r>
            <a:endParaRPr lang="es-MX" dirty="0"/>
          </a:p>
        </p:txBody>
      </p:sp>
      <p:sp>
        <p:nvSpPr>
          <p:cNvPr id="3" name="Marcador de contenido 2"/>
          <p:cNvSpPr>
            <a:spLocks noGrp="1"/>
          </p:cNvSpPr>
          <p:nvPr>
            <p:ph idx="1"/>
          </p:nvPr>
        </p:nvSpPr>
        <p:spPr/>
        <p:txBody>
          <a:bodyPr/>
          <a:lstStyle/>
          <a:p>
            <a:r>
              <a:rPr lang="es-MX" dirty="0" smtClean="0"/>
              <a:t>Para terminar, me pareció muy interesante saber los cuidados que debemos de tener en nuestros vehículos, por que al tener menos contaminación nuestro planeta será cada vez mas limpio y mejor, situación que a nosotros los seres humanos nos conviene por que al tener un planeta mas limpio será mejor la estadía para nosotros.</a:t>
            </a:r>
          </a:p>
          <a:p>
            <a:r>
              <a:rPr lang="es-MX" dirty="0" smtClean="0"/>
              <a:t>Por eso debemos de ser consientes nosotros como reparadores del automóvil como portadores de ellos, debemos de tener nuestros vehículos de la </a:t>
            </a:r>
            <a:r>
              <a:rPr lang="es-MX" smtClean="0"/>
              <a:t>mejor manera.</a:t>
            </a:r>
            <a:endParaRPr lang="es-MX" dirty="0"/>
          </a:p>
        </p:txBody>
      </p:sp>
    </p:spTree>
    <p:extLst>
      <p:ext uri="{BB962C8B-B14F-4D97-AF65-F5344CB8AC3E}">
        <p14:creationId xmlns:p14="http://schemas.microsoft.com/office/powerpoint/2010/main" val="3939068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2510" y="982132"/>
            <a:ext cx="10594428" cy="5150654"/>
          </a:xfrm>
        </p:spPr>
        <p:txBody>
          <a:bodyPr>
            <a:normAutofit fontScale="90000"/>
          </a:bodyPr>
          <a:lstStyle/>
          <a:p>
            <a:r>
              <a:rPr lang="en-US" dirty="0" smtClean="0"/>
              <a:t>Gases</a:t>
            </a:r>
            <a:br>
              <a:rPr lang="en-US" dirty="0" smtClean="0"/>
            </a:br>
            <a:r>
              <a:rPr lang="es-MX" dirty="0"/>
              <a:t>Se denomina </a:t>
            </a:r>
            <a:r>
              <a:rPr lang="es-MX" b="1" dirty="0"/>
              <a:t>gas</a:t>
            </a:r>
            <a:r>
              <a:rPr lang="es-MX" dirty="0"/>
              <a:t> al </a:t>
            </a:r>
            <a:r>
              <a:rPr lang="es-MX" dirty="0">
                <a:hlinkClick r:id="rId2" tooltip="Estado de agregación de la materia"/>
              </a:rPr>
              <a:t>estado de agregación de la materia</a:t>
            </a:r>
            <a:r>
              <a:rPr lang="es-MX" dirty="0"/>
              <a:t> en el cual, bajo ciertas condiciones de temperatura y presión, sus moléculas </a:t>
            </a:r>
            <a:r>
              <a:rPr lang="es-MX" dirty="0" smtClean="0"/>
              <a:t>interaccionan </a:t>
            </a:r>
            <a:r>
              <a:rPr lang="es-MX" dirty="0"/>
              <a:t>solo débilmente entre sí, sin formar enlaces moleculares, adoptando la forma y el volumen del recipiente que las contiene y tendiendo a separarse, esto es, expandirse, todo lo posible por su alta </a:t>
            </a:r>
            <a:r>
              <a:rPr lang="es-MX" dirty="0">
                <a:hlinkClick r:id="rId3" tooltip="Energía cinética"/>
              </a:rPr>
              <a:t>energía cinética</a:t>
            </a:r>
            <a:r>
              <a:rPr lang="es-MX" dirty="0"/>
              <a:t>. </a:t>
            </a:r>
            <a:r>
              <a:rPr lang="es-MX" dirty="0" smtClean="0"/>
              <a:t/>
            </a:r>
            <a:br>
              <a:rPr lang="es-MX" dirty="0" smtClean="0"/>
            </a:br>
            <a:r>
              <a:rPr lang="es-MX" dirty="0">
                <a:hlinkClick r:id="rId4"/>
              </a:rPr>
              <a:t>http://es.wikipedia.org/wiki/Gases</a:t>
            </a:r>
            <a:endParaRPr lang="es-MX" dirty="0"/>
          </a:p>
        </p:txBody>
      </p:sp>
    </p:spTree>
    <p:extLst>
      <p:ext uri="{BB962C8B-B14F-4D97-AF65-F5344CB8AC3E}">
        <p14:creationId xmlns:p14="http://schemas.microsoft.com/office/powerpoint/2010/main" val="470402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9807" y="982132"/>
            <a:ext cx="10578662" cy="5261013"/>
          </a:xfrm>
        </p:spPr>
        <p:txBody>
          <a:bodyPr>
            <a:noAutofit/>
          </a:bodyPr>
          <a:lstStyle/>
          <a:p>
            <a:r>
              <a:rPr lang="es-MX" sz="2800" b="1" dirty="0" smtClean="0"/>
              <a:t>Residuos</a:t>
            </a:r>
            <a:r>
              <a:rPr lang="es-MX" sz="2400" dirty="0" smtClean="0"/>
              <a:t/>
            </a:r>
            <a:br>
              <a:rPr lang="es-MX" sz="2400" dirty="0" smtClean="0"/>
            </a:br>
            <a:r>
              <a:rPr lang="es-MX" sz="2400" dirty="0" smtClean="0"/>
              <a:t>La </a:t>
            </a:r>
            <a:r>
              <a:rPr lang="es-MX" sz="2400" dirty="0"/>
              <a:t>generación de residuos peligrosos provenientes de procesos que </a:t>
            </a:r>
            <a:br>
              <a:rPr lang="es-MX" sz="2400" dirty="0"/>
            </a:br>
            <a:r>
              <a:rPr lang="es-MX" sz="2400" dirty="0"/>
              <a:t>utilizan sustancias químicas con características de peligrosidad, requiere </a:t>
            </a:r>
            <a:br>
              <a:rPr lang="es-MX" sz="2400" dirty="0"/>
            </a:br>
            <a:r>
              <a:rPr lang="es-MX" sz="2400" dirty="0"/>
              <a:t>la prevención de riesgos e impactos potenciales relacionados con su </a:t>
            </a:r>
            <a:br>
              <a:rPr lang="es-MX" sz="2400" dirty="0"/>
            </a:br>
            <a:r>
              <a:rPr lang="es-MX" sz="2400" dirty="0"/>
              <a:t>manejo en cualquier industria.</a:t>
            </a:r>
            <a:br>
              <a:rPr lang="es-MX" sz="2400" dirty="0"/>
            </a:br>
            <a:r>
              <a:rPr lang="es-MX" sz="2400" dirty="0"/>
              <a:t>Un taller automotriz realiza actividades que generan residuos peligrosos </a:t>
            </a:r>
            <a:br>
              <a:rPr lang="es-MX" sz="2400" dirty="0"/>
            </a:br>
            <a:r>
              <a:rPr lang="es-MX" sz="2400" dirty="0"/>
              <a:t>que si no se manejan adecuadamente pueden contaminar al ambiente; </a:t>
            </a:r>
            <a:br>
              <a:rPr lang="es-MX" sz="2400" dirty="0"/>
            </a:br>
            <a:r>
              <a:rPr lang="es-MX" sz="2400" dirty="0"/>
              <a:t>por ejemplo, un litro de aceite usado contamina un millón de litros de agua </a:t>
            </a:r>
            <a:br>
              <a:rPr lang="es-MX" sz="2400" dirty="0"/>
            </a:br>
            <a:r>
              <a:rPr lang="es-MX" sz="2400" dirty="0"/>
              <a:t>potable, además de que crea una capa superficial sobre los cuerpos </a:t>
            </a:r>
            <a:br>
              <a:rPr lang="es-MX" sz="2400" dirty="0"/>
            </a:br>
            <a:r>
              <a:rPr lang="es-MX" sz="2400" dirty="0"/>
              <a:t>receptores de agua de mas de 8, 000 m2 y por tanto a falta de oxigeno, </a:t>
            </a:r>
            <a:br>
              <a:rPr lang="es-MX" sz="2400" dirty="0"/>
            </a:br>
            <a:r>
              <a:rPr lang="es-MX" sz="2400" dirty="0"/>
              <a:t>provoca la muerte de las especies que allí habitan y causan la proliferación </a:t>
            </a:r>
            <a:br>
              <a:rPr lang="es-MX" sz="2400" dirty="0"/>
            </a:br>
            <a:r>
              <a:rPr lang="es-MX" sz="2400" dirty="0"/>
              <a:t>de fauna, flora y microorganismos nocivos a la salud.</a:t>
            </a:r>
          </a:p>
        </p:txBody>
      </p:sp>
    </p:spTree>
    <p:extLst>
      <p:ext uri="{BB962C8B-B14F-4D97-AF65-F5344CB8AC3E}">
        <p14:creationId xmlns:p14="http://schemas.microsoft.com/office/powerpoint/2010/main" val="2761682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2509" y="982132"/>
            <a:ext cx="10689021" cy="5245247"/>
          </a:xfrm>
        </p:spPr>
        <p:txBody>
          <a:bodyPr>
            <a:normAutofit fontScale="90000"/>
          </a:bodyPr>
          <a:lstStyle/>
          <a:p>
            <a:r>
              <a:rPr lang="es-ES" sz="3600" b="1" dirty="0"/>
              <a:t>Mezcla </a:t>
            </a:r>
            <a:r>
              <a:rPr lang="es-ES" sz="3600" b="1" dirty="0" smtClean="0"/>
              <a:t>ideal</a:t>
            </a:r>
            <a:r>
              <a:rPr lang="es-ES" sz="3600" dirty="0" smtClean="0"/>
              <a:t/>
            </a:r>
            <a:br>
              <a:rPr lang="es-ES" sz="3600" dirty="0" smtClean="0"/>
            </a:br>
            <a:r>
              <a:rPr lang="es-ES" sz="3600" dirty="0" smtClean="0"/>
              <a:t>Es </a:t>
            </a:r>
            <a:r>
              <a:rPr lang="es-ES" sz="3600" dirty="0"/>
              <a:t>un modelo de </a:t>
            </a:r>
            <a:r>
              <a:rPr lang="es-ES" sz="3600" dirty="0">
                <a:hlinkClick r:id="rId2" tooltip="Mezcla"/>
              </a:rPr>
              <a:t>mezcla</a:t>
            </a:r>
            <a:r>
              <a:rPr lang="es-ES" sz="3600" dirty="0"/>
              <a:t> en el cual el </a:t>
            </a:r>
            <a:r>
              <a:rPr lang="es-ES" sz="3600" dirty="0">
                <a:hlinkClick r:id="rId3" tooltip="Volumen"/>
              </a:rPr>
              <a:t>volumen</a:t>
            </a:r>
            <a:r>
              <a:rPr lang="es-ES" sz="3600" dirty="0"/>
              <a:t>, la </a:t>
            </a:r>
            <a:r>
              <a:rPr lang="es-ES" sz="3600" dirty="0">
                <a:hlinkClick r:id="rId4" tooltip="Energía interna"/>
              </a:rPr>
              <a:t>energía interna</a:t>
            </a:r>
            <a:r>
              <a:rPr lang="es-ES" sz="3600" dirty="0"/>
              <a:t> y la </a:t>
            </a:r>
            <a:r>
              <a:rPr lang="es-ES" sz="3600" dirty="0">
                <a:hlinkClick r:id="rId5" tooltip="Entalpía"/>
              </a:rPr>
              <a:t>entalpía</a:t>
            </a:r>
            <a:r>
              <a:rPr lang="es-ES" sz="3600" dirty="0"/>
              <a:t> de la mezcla es igual al de los componentes puros por separado, es decir el volumen, la energía y la entalpía de mezcla es nula. Cuanto más se acerquen a estos valores los de una mezcla real más ideal será la mezcla. Alternativamente una mezcla es ideal si su </a:t>
            </a:r>
            <a:r>
              <a:rPr lang="es-ES" sz="3600" dirty="0">
                <a:hlinkClick r:id="rId6" tooltip="Coeficiente de actividad"/>
              </a:rPr>
              <a:t>coeficiente de actividad</a:t>
            </a:r>
            <a:r>
              <a:rPr lang="es-ES" sz="3600" dirty="0"/>
              <a:t> es 1. Este coeficiente es el que mide la idealidad de las soluciones. Simplifica enormemente los cálculos y se usa de referencia para las mezclas reales.</a:t>
            </a:r>
            <a:r>
              <a:rPr lang="es-ES" dirty="0"/>
              <a:t/>
            </a:r>
            <a:br>
              <a:rPr lang="es-ES" dirty="0"/>
            </a:br>
            <a:endParaRPr lang="es-MX" dirty="0"/>
          </a:p>
        </p:txBody>
      </p:sp>
    </p:spTree>
    <p:extLst>
      <p:ext uri="{BB962C8B-B14F-4D97-AF65-F5344CB8AC3E}">
        <p14:creationId xmlns:p14="http://schemas.microsoft.com/office/powerpoint/2010/main" val="10386767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2869" y="982132"/>
            <a:ext cx="10357945" cy="5261013"/>
          </a:xfrm>
        </p:spPr>
        <p:txBody>
          <a:bodyPr/>
          <a:lstStyle/>
          <a:p>
            <a:r>
              <a:rPr lang="es-MX" b="1" dirty="0" smtClean="0"/>
              <a:t>Evaporación de los gases</a:t>
            </a:r>
            <a:r>
              <a:rPr lang="es-MX" dirty="0" smtClean="0"/>
              <a:t/>
            </a:r>
            <a:br>
              <a:rPr lang="es-MX" dirty="0" smtClean="0"/>
            </a:br>
            <a:r>
              <a:rPr lang="es-MX" dirty="0" smtClean="0"/>
              <a:t>Se </a:t>
            </a:r>
            <a:r>
              <a:rPr lang="es-MX" dirty="0"/>
              <a:t>conoce como sistema EVAP; a los componentes y/o forma de administrar vapores de combustible almacenados, y/o en movimiento. Estos vapores son considerados residuos altamente </a:t>
            </a:r>
            <a:r>
              <a:rPr lang="es-MX" dirty="0" smtClean="0"/>
              <a:t>contaminantes </a:t>
            </a:r>
            <a:r>
              <a:rPr lang="es-MX" dirty="0"/>
              <a:t>al medio ambiente.</a:t>
            </a:r>
          </a:p>
        </p:txBody>
      </p:sp>
    </p:spTree>
    <p:extLst>
      <p:ext uri="{BB962C8B-B14F-4D97-AF65-F5344CB8AC3E}">
        <p14:creationId xmlns:p14="http://schemas.microsoft.com/office/powerpoint/2010/main" val="36237991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p:nvPr>
        </p:nvSpPr>
        <p:spPr bwMode="auto">
          <a:xfrm>
            <a:off x="2174296" y="3388915"/>
            <a:ext cx="7632218"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sz="2000" b="1" i="0" u="none" strike="noStrike" cap="none" normalizeH="0" baseline="0" dirty="0" smtClean="0">
                <a:ln>
                  <a:noFill/>
                </a:ln>
                <a:solidFill>
                  <a:srgbClr val="000000"/>
                </a:solidFill>
                <a:effectLst/>
                <a:latin typeface="Verdana" panose="020B0604030504040204" pitchFamily="34" charset="0"/>
              </a:rPr>
              <a:t>ANALIZADOR DE DIOXIDO DE CARBONO</a:t>
            </a:r>
            <a:br>
              <a:rPr kumimoji="0" lang="es-MX" sz="2000" b="1" i="0" u="none" strike="noStrike" cap="none" normalizeH="0" baseline="0" dirty="0" smtClean="0">
                <a:ln>
                  <a:noFill/>
                </a:ln>
                <a:solidFill>
                  <a:srgbClr val="000000"/>
                </a:solidFill>
                <a:effectLst/>
                <a:latin typeface="Verdana" panose="020B0604030504040204" pitchFamily="34" charset="0"/>
              </a:rPr>
            </a:br>
            <a:r>
              <a:rPr kumimoji="0" lang="es-MX" sz="2000" b="1" i="0" u="none" strike="noStrike" cap="none" normalizeH="0" baseline="0" dirty="0" smtClean="0">
                <a:ln>
                  <a:noFill/>
                </a:ln>
                <a:solidFill>
                  <a:srgbClr val="000000"/>
                </a:solidFill>
                <a:effectLst/>
                <a:latin typeface="Verdana" panose="020B0604030504040204" pitchFamily="34" charset="0"/>
              </a:rPr>
              <a:t>TE-1370B</a:t>
            </a:r>
          </a:p>
          <a:p>
            <a:pPr lvl="0" algn="just" defTabSz="914400"/>
            <a:r>
              <a:rPr kumimoji="0" lang="es-MX" sz="4000" b="0" i="0" u="none" strike="noStrike" cap="none" normalizeH="0" baseline="0" dirty="0" smtClean="0">
                <a:ln>
                  <a:noFill/>
                </a:ln>
                <a:solidFill>
                  <a:schemeClr val="tx1"/>
                </a:solidFill>
                <a:effectLst/>
              </a:rPr>
              <a:t/>
            </a:r>
            <a:br>
              <a:rPr kumimoji="0" lang="es-MX" sz="4000" b="0" i="0" u="none" strike="noStrike" cap="none" normalizeH="0" baseline="0" dirty="0" smtClean="0">
                <a:ln>
                  <a:noFill/>
                </a:ln>
                <a:solidFill>
                  <a:schemeClr val="tx1"/>
                </a:solidFill>
                <a:effectLst/>
              </a:rPr>
            </a:br>
            <a:r>
              <a:rPr kumimoji="0" lang="es-MX" sz="1800" b="0" i="0" u="none" strike="noStrike" cap="none" normalizeH="0" baseline="0" dirty="0" smtClean="0">
                <a:ln>
                  <a:noFill/>
                </a:ln>
                <a:solidFill>
                  <a:srgbClr val="000000"/>
                </a:solidFill>
                <a:effectLst/>
                <a:latin typeface="Verdana" panose="020B0604030504040204" pitchFamily="34" charset="0"/>
              </a:rPr>
              <a:t>Medidores de Gases - Analizador de CO2 "Dióxido de Carbono".</a:t>
            </a:r>
            <a:br>
              <a:rPr kumimoji="0" lang="es-MX" sz="1800" b="0" i="0" u="none" strike="noStrike" cap="none" normalizeH="0" baseline="0" dirty="0" smtClean="0">
                <a:ln>
                  <a:noFill/>
                </a:ln>
                <a:solidFill>
                  <a:srgbClr val="000000"/>
                </a:solidFill>
                <a:effectLst/>
                <a:latin typeface="Verdana" panose="020B0604030504040204" pitchFamily="34" charset="0"/>
              </a:rPr>
            </a:br>
            <a:r>
              <a:rPr lang="es-MX" sz="1800" dirty="0">
                <a:ln>
                  <a:noFill/>
                </a:ln>
                <a:solidFill>
                  <a:srgbClr val="000000"/>
                </a:solidFill>
                <a:latin typeface="Verdana" panose="020B0604030504040204" pitchFamily="34" charset="0"/>
              </a:rPr>
              <a:t/>
            </a:r>
            <a:br>
              <a:rPr lang="es-MX" sz="1800" dirty="0">
                <a:ln>
                  <a:noFill/>
                </a:ln>
                <a:solidFill>
                  <a:srgbClr val="000000"/>
                </a:solidFill>
                <a:latin typeface="Verdana" panose="020B0604030504040204" pitchFamily="34" charset="0"/>
              </a:rPr>
            </a:br>
            <a:r>
              <a:rPr lang="es-MX" sz="1800" dirty="0" smtClean="0">
                <a:ln>
                  <a:noFill/>
                </a:ln>
                <a:solidFill>
                  <a:srgbClr val="000000"/>
                </a:solidFill>
                <a:latin typeface="Verdana" panose="020B0604030504040204" pitchFamily="34" charset="0"/>
              </a:rPr>
              <a:t/>
            </a:r>
            <a:br>
              <a:rPr lang="es-MX" sz="1800" dirty="0" smtClean="0">
                <a:ln>
                  <a:noFill/>
                </a:ln>
                <a:solidFill>
                  <a:srgbClr val="000000"/>
                </a:solidFill>
                <a:latin typeface="Verdana" panose="020B0604030504040204" pitchFamily="34" charset="0"/>
              </a:rPr>
            </a:br>
            <a:r>
              <a:rPr lang="es-MX" sz="1600" dirty="0">
                <a:hlinkClick r:id="rId2"/>
              </a:rPr>
              <a:t>http://twilight.mx/Medidores-de-Gases.html?gclid=COfj8vzxjrkCFSdp7Aodc1oAZw</a:t>
            </a:r>
            <a:r>
              <a:rPr kumimoji="0" lang="es-MX" sz="1500" b="0" i="0" u="none" strike="noStrike" cap="none" normalizeH="0" baseline="0" dirty="0" smtClean="0">
                <a:ln>
                  <a:noFill/>
                </a:ln>
                <a:solidFill>
                  <a:schemeClr val="tx1"/>
                </a:solidFill>
                <a:effectLst/>
              </a:rPr>
              <a:t/>
            </a:r>
            <a:br>
              <a:rPr kumimoji="0" lang="es-MX" sz="1500" b="0" i="0" u="none" strike="noStrike" cap="none" normalizeH="0" baseline="0" dirty="0" smtClean="0">
                <a:ln>
                  <a:noFill/>
                </a:ln>
                <a:solidFill>
                  <a:schemeClr val="tx1"/>
                </a:solidFill>
                <a:effectLst/>
              </a:rPr>
            </a:br>
            <a:r>
              <a:rPr kumimoji="0" lang="es-MX" sz="1800" b="0" i="0" u="none" strike="noStrike" cap="none" normalizeH="0" baseline="0" dirty="0" smtClean="0">
                <a:ln>
                  <a:noFill/>
                </a:ln>
                <a:solidFill>
                  <a:schemeClr val="tx1"/>
                </a:solidFill>
                <a:effectLst/>
                <a:latin typeface="Arial" panose="020B0604020202020204" pitchFamily="34" charset="0"/>
              </a:rPr>
              <a:t/>
            </a:r>
            <a:br>
              <a:rPr kumimoji="0" lang="es-MX" sz="1800" b="0" i="0" u="none" strike="noStrike" cap="none" normalizeH="0" baseline="0" dirty="0" smtClean="0">
                <a:ln>
                  <a:noFill/>
                </a:ln>
                <a:solidFill>
                  <a:schemeClr val="tx1"/>
                </a:solidFill>
                <a:effectLst/>
                <a:latin typeface="Arial" panose="020B0604020202020204" pitchFamily="34" charset="0"/>
              </a:rPr>
            </a:br>
            <a:endParaRPr kumimoji="0" lang="es-MX" sz="1800" b="0" i="0" u="none" strike="noStrike" cap="none" normalizeH="0" baseline="0" dirty="0" smtClean="0">
              <a:ln>
                <a:noFill/>
              </a:ln>
              <a:solidFill>
                <a:schemeClr val="tx1"/>
              </a:solidFill>
              <a:effectLst/>
              <a:latin typeface="Arial" panose="020B0604020202020204" pitchFamily="34" charset="0"/>
            </a:endParaRPr>
          </a:p>
        </p:txBody>
      </p:sp>
      <p:pic>
        <p:nvPicPr>
          <p:cNvPr id="2053" name="Picture 5" descr="Analizador de Dioxido de Carbono CO2 TE-1370B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6249" y="1757044"/>
            <a:ext cx="2119038" cy="2863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62432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á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182</TotalTime>
  <Words>876</Words>
  <Application>Microsoft Office PowerPoint</Application>
  <PresentationFormat>Panorámica</PresentationFormat>
  <Paragraphs>89</Paragraphs>
  <Slides>42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42</vt:i4>
      </vt:variant>
    </vt:vector>
  </HeadingPairs>
  <TitlesOfParts>
    <vt:vector size="46" baseType="lpstr">
      <vt:lpstr>Arial</vt:lpstr>
      <vt:lpstr>Garamond</vt:lpstr>
      <vt:lpstr>Verdana</vt:lpstr>
      <vt:lpstr>Orgánico</vt:lpstr>
      <vt:lpstr>Control de Emisiones Automotrices Nombre del profesor: Raúl Tapia Nombre del alumno: José Ulises Márquez Ramírez Grupo: “502”</vt:lpstr>
      <vt:lpstr>Introducción</vt:lpstr>
      <vt:lpstr>• Características físicas y químicas de los  combustibles</vt:lpstr>
      <vt:lpstr>La combustión es una reacción química de oxidación, en la cual generalmente se desprende una gran cantidad deenergía, en forma de calor y luz, manifestándose visualmente como fuego. http://es.wikipedia.org/wiki/Combusti%C3%B3n</vt:lpstr>
      <vt:lpstr>Gases Se denomina gas al estado de agregación de la materia en el cual, bajo ciertas condiciones de temperatura y presión, sus moléculas interaccionan solo débilmente entre sí, sin formar enlaces moleculares, adoptando la forma y el volumen del recipiente que las contiene y tendiendo a separarse, esto es, expandirse, todo lo posible por su alta energía cinética.  http://es.wikipedia.org/wiki/Gases</vt:lpstr>
      <vt:lpstr>Residuos La generación de residuos peligrosos provenientes de procesos que  utilizan sustancias químicas con características de peligrosidad, requiere  la prevención de riesgos e impactos potenciales relacionados con su  manejo en cualquier industria. Un taller automotriz realiza actividades que generan residuos peligrosos  que si no se manejan adecuadamente pueden contaminar al ambiente;  por ejemplo, un litro de aceite usado contamina un millón de litros de agua  potable, además de que crea una capa superficial sobre los cuerpos  receptores de agua de mas de 8, 000 m2 y por tanto a falta de oxigeno,  provoca la muerte de las especies que allí habitan y causan la proliferación  de fauna, flora y microorganismos nocivos a la salud.</vt:lpstr>
      <vt:lpstr>Mezcla ideal Es un modelo de mezcla en el cual el volumen, la energía interna y la entalpía de la mezcla es igual al de los componentes puros por separado, es decir el volumen, la energía y la entalpía de mezcla es nula. Cuanto más se acerquen a estos valores los de una mezcla real más ideal será la mezcla. Alternativamente una mezcla es ideal si su coeficiente de actividad es 1. Este coeficiente es el que mide la idealidad de las soluciones. Simplifica enormemente los cálculos y se usa de referencia para las mezclas reales. </vt:lpstr>
      <vt:lpstr>Evaporación de los gases Se conoce como sistema EVAP; a los componentes y/o forma de administrar vapores de combustible almacenados, y/o en movimiento. Estos vapores son considerados residuos altamente contaminantes al medio ambiente.</vt:lpstr>
      <vt:lpstr>ANALIZADOR DE DIOXIDO DE CARBONO TE-1370B  Medidores de Gases - Analizador de CO2 "Dióxido de Carbono".   http://twilight.mx/Medidores-de-Gases.html?gclid=COfj8vzxjrkCFSdp7Aodc1oAZw  </vt:lpstr>
      <vt:lpstr>Normas técnicas de emisión de  contaminantes http://sinca.mma.gob.cl/uploads/documentos/17563b785f1066c9c5b550c90185416b.pdf </vt:lpstr>
      <vt:lpstr>La cámara de combustion En un motor alternativo a ciclo Otto (gasolina), la cámara de combustión es el espacio remanente entre la parte superior del pistón cuando éste se encuentra en el punto muerto superior (PMS; en inglés "Top Dead Center" o TDC) y la culata o tapa de cilindros. En un ciclo Diésel (gas oil),de inyección directa, la cámara de combustión principal se encuentra mecanizada en la cabeza del pistón. En los de inyección indirecta, hay una precámara de combustión o una cámara de turbulencia. La relación entre el volumen máximo y mínimo se denomina relación de compresión. Por simplificar en los motores de ciclo Otto se denomina así al volumen del espacio en la culata. Hay varios tipos de cámaras de combustión, por ejemplo según sea un ciclo de cuatro tiempos o unmotor de dos tiempos, o diésel o gasolina. http://es.wikipedia.org/wiki/C%C3%A1mara_de_combusti%C3%B3n</vt:lpstr>
      <vt:lpstr>Tipos de cámaras de combustion Cámara semiesférica Cámara hemisférica Cámara de cuña Cámara de bañera Cámara en el pistón (Herón) Cámara de inyección directa http://www.apuntes.com/tecnologia/culata-descripcion-tipos-y-camara-de-combustion</vt:lpstr>
      <vt:lpstr>-Productos de la combustión Los hidrocarburos son compuestos orgánicos formados únicamente por átomos de carbono e hidrógeno. La estructura molecular consiste en un armazón de átomos de carbono a los que se unen los átomos de hidrógeno. </vt:lpstr>
      <vt:lpstr>Gas Un gas combustible es un gas que se utiliza como combustible para producir energía térmica mediante un proceso de combustión. </vt:lpstr>
      <vt:lpstr>Las reacciones fotoquímicas. En estas reacciones, lo primero que tiene lugar es un proceso de excitación fotofísico, como por ejemplo una transición ð ðð en los alquenos, una transición n ðð en un carbonilo, etc. Una vez se produce esta excitación, la molécula puede reaccionar, o caer al estado fundamental, liberando el fotón en forma de calor. Como las reacciones son bimoleculares, debemos de determinar cual de las dos moléculas se excita primero, y como regla los sistemas conjugados o con heteroátomos son los que tienen menor energía de excitación. Este punto es importante y debemos de realizar un cálculo previo o bien partir de información experimental que nos lo indique. http://html.rincondelvago.com/reacciones-fotoquimicas-ionicas-y-radicalarias.html</vt:lpstr>
      <vt:lpstr>-Orígenes químicos de las emisiones</vt:lpstr>
      <vt:lpstr>Combustión Ideal Gasolina pulverizada + aire   http://www.iessierradeguara.com/documentos/departamentos/automocion/circuitos_auxiliares/Mezclas%20y%20gases%20de%20escape/combustion_mezcla.pdf</vt:lpstr>
      <vt:lpstr>Diésel Como Mezcla Compleja Fórmula: Mezcla compleja de hidrocarburos del petróleo con 5% volumen de ésteres metílicos de aceites vegetales. http://www.buenastareas.com/ensayos/Diesel-Como-Mezcla-Compleja/5309973.html </vt:lpstr>
      <vt:lpstr>• Volatilidad de la gasolina</vt:lpstr>
      <vt:lpstr>Volatilidad La volatilidad de una gasolina es el rango de temperaturas desde que comienza a hervir la mezcla hasta que se evapora todo el líquido (normalmente hasta los 200 grados Celsius)</vt:lpstr>
      <vt:lpstr>Cenizas residuales Cuando se quema un combustible queda un residuo sólido que conocemos como “cenizas”. Aunque pocas, las gasolinas también tienen cenizas, estas cenizas son fuertemente abrasivas y desgastan el motor rápidamente por eso se limita la cantidad residual de ellas en las gasolinas. En el oscuro mundo de la publicidad y el mercadeo hay toda clase de “aditivos misteriosos” generalmente bautizados con nombres muy sugerentes para “elevar” la calidad de esta o la otra gasolina, puede que sea cierto o no, pero lo que si es seguro es que nadie puede comercializar gasolina si no cumple con los estándares del país, y estos son suficientes para el uso seguro y duradero del motor, así es que si usted ama el dinero que ganó sudando la camisa cuidado con la publicidad. http://www.sabelotodo.org/combustibles/gasolina.html </vt:lpstr>
      <vt:lpstr>Aceite La función del aceite es lubricar y proteger el motor, generando una película separadora de las partes móviles y disminuyendo así el desgaste. Conozca los tipos de aceite para ver cuál le conviene más.</vt:lpstr>
      <vt:lpstr>Emisiones contaminantes</vt:lpstr>
      <vt:lpstr>Combustible sucio e inadecuado</vt:lpstr>
      <vt:lpstr>Tiempo de inyección incorrecto</vt:lpstr>
      <vt:lpstr>Inyección optima</vt:lpstr>
      <vt:lpstr>Mínimas emisiones</vt:lpstr>
      <vt:lpstr>- Componentes de la mezcla de gases  de escape.</vt:lpstr>
      <vt:lpstr>B. Concentración de gases y la ecuación de combustión.</vt:lpstr>
      <vt:lpstr>Análisis de gases</vt:lpstr>
      <vt:lpstr>Presentación de PowerPoint</vt:lpstr>
      <vt:lpstr>C. Comparación de la relación  estequiométrica.</vt:lpstr>
      <vt:lpstr>Relación estequiométrica aire /  combustible. </vt:lpstr>
      <vt:lpstr>• Formación de contaminantes</vt:lpstr>
      <vt:lpstr>Monóxido de carbono</vt:lpstr>
      <vt:lpstr>hidrocarburo</vt:lpstr>
      <vt:lpstr>Óxidos de nitrógeno</vt:lpstr>
      <vt:lpstr>Ozono</vt:lpstr>
      <vt:lpstr>Cetanos.</vt:lpstr>
      <vt:lpstr>ZUFRE EN LOS COMBUSTIBLES</vt:lpstr>
      <vt:lpstr>Aditivos</vt:lpstr>
      <vt:lpstr>Conclusión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Características físicas y químicas de los  combustibles</dc:title>
  <dc:creator>jorge.galaviz.l511</dc:creator>
  <cp:lastModifiedBy>jorge.galaviz.l511</cp:lastModifiedBy>
  <cp:revision>19</cp:revision>
  <dcterms:created xsi:type="dcterms:W3CDTF">2013-08-21T15:37:12Z</dcterms:created>
  <dcterms:modified xsi:type="dcterms:W3CDTF">2013-08-27T14:46:37Z</dcterms:modified>
</cp:coreProperties>
</file>